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7" r:id="rId4"/>
  </p:sldMasterIdLst>
  <p:notesMasterIdLst>
    <p:notesMasterId r:id="rId38"/>
  </p:notesMasterIdLst>
  <p:sldIdLst>
    <p:sldId id="259" r:id="rId5"/>
    <p:sldId id="262" r:id="rId6"/>
    <p:sldId id="264" r:id="rId7"/>
    <p:sldId id="287" r:id="rId8"/>
    <p:sldId id="286" r:id="rId9"/>
    <p:sldId id="288" r:id="rId10"/>
    <p:sldId id="289" r:id="rId11"/>
    <p:sldId id="324" r:id="rId12"/>
    <p:sldId id="290" r:id="rId13"/>
    <p:sldId id="305" r:id="rId14"/>
    <p:sldId id="291" r:id="rId15"/>
    <p:sldId id="293" r:id="rId16"/>
    <p:sldId id="295" r:id="rId17"/>
    <p:sldId id="294" r:id="rId18"/>
    <p:sldId id="292" r:id="rId19"/>
    <p:sldId id="296" r:id="rId20"/>
    <p:sldId id="306" r:id="rId21"/>
    <p:sldId id="307" r:id="rId22"/>
    <p:sldId id="308" r:id="rId23"/>
    <p:sldId id="309" r:id="rId24"/>
    <p:sldId id="310" r:id="rId25"/>
    <p:sldId id="311" r:id="rId26"/>
    <p:sldId id="313" r:id="rId27"/>
    <p:sldId id="312" r:id="rId28"/>
    <p:sldId id="314" r:id="rId29"/>
    <p:sldId id="316" r:id="rId30"/>
    <p:sldId id="317" r:id="rId31"/>
    <p:sldId id="318" r:id="rId32"/>
    <p:sldId id="319" r:id="rId33"/>
    <p:sldId id="320" r:id="rId34"/>
    <p:sldId id="321" r:id="rId35"/>
    <p:sldId id="322" r:id="rId36"/>
    <p:sldId id="323" r:id="rId37"/>
  </p:sldIdLst>
  <p:sldSz cx="18288000" cy="10287000"/>
  <p:notesSz cx="6858000" cy="9144000"/>
  <p:defaultTextStyle>
    <a:defPPr>
      <a:defRPr lang="en-US"/>
    </a:defPPr>
    <a:lvl1pPr algn="l" defTabSz="914400"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914400" algn="l" defTabSz="914400"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1828800" algn="l" defTabSz="914400"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2743200" algn="l" defTabSz="914400"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3657600" algn="l" defTabSz="914400"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4572000" algn="l" defTabSz="18288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5486400" algn="l" defTabSz="18288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6400800" algn="l" defTabSz="18288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7315200" algn="l" defTabSz="18288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3240" userDrawn="1">
          <p15:clr>
            <a:srgbClr val="A4A3A4"/>
          </p15:clr>
        </p15:guide>
        <p15:guide id="2" pos="576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A70609A-D6D1-4398-8205-3727AD454177}" v="1" dt="2023-05-09T15:11:37.596"/>
    <p1510:client id="{6AD5E037-7EB6-5E87-6C38-A6EA964E9895}" v="3" dt="2023-09-10T20:07:15.13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540" autoAdjust="0"/>
    <p:restoredTop sz="80748"/>
  </p:normalViewPr>
  <p:slideViewPr>
    <p:cSldViewPr snapToGrid="0" snapToObjects="1">
      <p:cViewPr varScale="1">
        <p:scale>
          <a:sx n="48" d="100"/>
          <a:sy n="48" d="100"/>
        </p:scale>
        <p:origin x="924" y="48"/>
      </p:cViewPr>
      <p:guideLst>
        <p:guide orient="horz" pos="3240"/>
        <p:guide pos="576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presProps" Target="presProps.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microsoft.com/office/2016/11/relationships/changesInfo" Target="changesInfos/changesInfo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rosen@iit.edu" userId="S::urn:spo:guest#jrosen@iit.edu::" providerId="AD" clId="Web-{6AD5E037-7EB6-5E87-6C38-A6EA964E9895}"/>
    <pc:docChg chg="modSld">
      <pc:chgData name="jrosen@iit.edu" userId="S::urn:spo:guest#jrosen@iit.edu::" providerId="AD" clId="Web-{6AD5E037-7EB6-5E87-6C38-A6EA964E9895}" dt="2023-09-10T20:07:15.134" v="2" actId="20577"/>
      <pc:docMkLst>
        <pc:docMk/>
      </pc:docMkLst>
      <pc:sldChg chg="modSp">
        <pc:chgData name="jrosen@iit.edu" userId="S::urn:spo:guest#jrosen@iit.edu::" providerId="AD" clId="Web-{6AD5E037-7EB6-5E87-6C38-A6EA964E9895}" dt="2023-09-10T20:07:15.134" v="2" actId="20577"/>
        <pc:sldMkLst>
          <pc:docMk/>
          <pc:sldMk cId="0" sldId="260"/>
        </pc:sldMkLst>
        <pc:spChg chg="mod">
          <ac:chgData name="jrosen@iit.edu" userId="S::urn:spo:guest#jrosen@iit.edu::" providerId="AD" clId="Web-{6AD5E037-7EB6-5E87-6C38-A6EA964E9895}" dt="2023-09-10T20:07:15.134" v="2" actId="20577"/>
          <ac:spMkLst>
            <pc:docMk/>
            <pc:sldMk cId="0" sldId="260"/>
            <ac:spMk id="5121" creationId="{4201BE09-6437-8CAC-DA00-D42CB41E2B94}"/>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99FD443-4068-3B41-85C2-6A7B45928F9D}" type="datetimeFigureOut">
              <a:rPr lang="en-US" smtClean="0"/>
              <a:t>8/22/2025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D0434E8-B60F-E047-A53D-C83843599167}" type="slidenum">
              <a:rPr lang="en-US" smtClean="0"/>
              <a:t>‹#›</a:t>
            </a:fld>
            <a:endParaRPr lang="en-US"/>
          </a:p>
        </p:txBody>
      </p:sp>
    </p:spTree>
    <p:extLst>
      <p:ext uri="{BB962C8B-B14F-4D97-AF65-F5344CB8AC3E}">
        <p14:creationId xmlns:p14="http://schemas.microsoft.com/office/powerpoint/2010/main" val="14634671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Welcome to Lesson 2 of Module 5 of Bayesian Inference</a:t>
            </a:r>
          </a:p>
        </p:txBody>
      </p:sp>
      <p:sp>
        <p:nvSpPr>
          <p:cNvPr id="4" name="Slide Number Placeholder 3"/>
          <p:cNvSpPr>
            <a:spLocks noGrp="1"/>
          </p:cNvSpPr>
          <p:nvPr>
            <p:ph type="sldNum" sz="quarter" idx="5"/>
          </p:nvPr>
        </p:nvSpPr>
        <p:spPr/>
        <p:txBody>
          <a:bodyPr/>
          <a:lstStyle/>
          <a:p>
            <a:fld id="{ED0434E8-B60F-E047-A53D-C83843599167}" type="slidenum">
              <a:rPr lang="en-US" smtClean="0"/>
              <a:t>1</a:t>
            </a:fld>
            <a:endParaRPr lang="en-US"/>
          </a:p>
        </p:txBody>
      </p:sp>
    </p:spTree>
    <p:extLst>
      <p:ext uri="{BB962C8B-B14F-4D97-AF65-F5344CB8AC3E}">
        <p14:creationId xmlns:p14="http://schemas.microsoft.com/office/powerpoint/2010/main" val="19472215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rat tumor example, tumor rates \</a:t>
            </a:r>
            <a:r>
              <a:rPr lang="en-US" dirty="0" err="1"/>
              <a:t>theta_j</a:t>
            </a:r>
            <a:r>
              <a:rPr lang="en-US" dirty="0"/>
              <a:t> are assumed to be independent draws from a Beta distribution. We choose a non-informative prior for \phi to indicate prior ignorance. Since the hyperprior is non-informative, we must check the integrability of the posterior.</a:t>
            </a:r>
          </a:p>
        </p:txBody>
      </p:sp>
      <p:sp>
        <p:nvSpPr>
          <p:cNvPr id="4" name="Slide Number Placeholder 3"/>
          <p:cNvSpPr>
            <a:spLocks noGrp="1"/>
          </p:cNvSpPr>
          <p:nvPr>
            <p:ph type="sldNum" sz="quarter" idx="5"/>
          </p:nvPr>
        </p:nvSpPr>
        <p:spPr/>
        <p:txBody>
          <a:bodyPr/>
          <a:lstStyle/>
          <a:p>
            <a:fld id="{ED0434E8-B60F-E047-A53D-C83843599167}" type="slidenum">
              <a:rPr lang="en-US" smtClean="0"/>
              <a:t>10</a:t>
            </a:fld>
            <a:endParaRPr lang="en-US"/>
          </a:p>
        </p:txBody>
      </p:sp>
    </p:spTree>
    <p:extLst>
      <p:ext uri="{BB962C8B-B14F-4D97-AF65-F5344CB8AC3E}">
        <p14:creationId xmlns:p14="http://schemas.microsoft.com/office/powerpoint/2010/main" val="9321823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Holding off on \theta, the marginal posterior distribution p(\</a:t>
            </a:r>
            <a:r>
              <a:rPr lang="en-US" dirty="0" err="1"/>
              <a:t>phi|y</a:t>
            </a:r>
            <a:r>
              <a:rPr lang="en-US" dirty="0"/>
              <a:t>) cannot be simplified analytically but is easy to compute for any specified values of (</a:t>
            </a:r>
            <a:r>
              <a:rPr lang="el-GR" dirty="0" err="1"/>
              <a:t>α,β</a:t>
            </a:r>
            <a:r>
              <a:rPr lang="el-GR" dirty="0"/>
              <a:t>) </a:t>
            </a:r>
            <a:r>
              <a:rPr lang="en-US" dirty="0"/>
              <a:t>using a standard routine to compute the gamma function. This results in the marginal posterior distribution of the hyperparameters.</a:t>
            </a:r>
          </a:p>
          <a:p>
            <a:endParaRPr lang="en-US" dirty="0"/>
          </a:p>
        </p:txBody>
      </p:sp>
      <p:sp>
        <p:nvSpPr>
          <p:cNvPr id="4" name="Slide Number Placeholder 3"/>
          <p:cNvSpPr>
            <a:spLocks noGrp="1"/>
          </p:cNvSpPr>
          <p:nvPr>
            <p:ph type="sldNum" sz="quarter" idx="5"/>
          </p:nvPr>
        </p:nvSpPr>
        <p:spPr/>
        <p:txBody>
          <a:bodyPr/>
          <a:lstStyle/>
          <a:p>
            <a:fld id="{ED0434E8-B60F-E047-A53D-C83843599167}" type="slidenum">
              <a:rPr lang="en-US" smtClean="0"/>
              <a:t>11</a:t>
            </a:fld>
            <a:endParaRPr lang="en-US"/>
          </a:p>
        </p:txBody>
      </p:sp>
    </p:spTree>
    <p:extLst>
      <p:ext uri="{BB962C8B-B14F-4D97-AF65-F5344CB8AC3E}">
        <p14:creationId xmlns:p14="http://schemas.microsoft.com/office/powerpoint/2010/main" val="19376925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E0E0E"/>
                </a:solidFill>
                <a:effectLst/>
                <a:latin typeface=".SF NS"/>
              </a:rPr>
              <a:t>Choosing a hyperprior distribution can be challenging. </a:t>
            </a:r>
            <a:r>
              <a:rPr lang="en-US" dirty="0" err="1">
                <a:solidFill>
                  <a:srgbClr val="0E0E0E"/>
                </a:solidFill>
                <a:effectLst/>
                <a:latin typeface=".SF NS"/>
              </a:rPr>
              <a:t>Reparameterizing</a:t>
            </a:r>
            <a:r>
              <a:rPr lang="en-US" dirty="0">
                <a:solidFill>
                  <a:srgbClr val="0E0E0E"/>
                </a:solidFill>
                <a:effectLst/>
                <a:latin typeface=".SF NS"/>
              </a:rPr>
              <a:t> in terms of (\log(\alpha)) and (\log(\alpha + \beta)) and using a diffuse prior can simplify the process. This approach helps ensure the integrability of the posterior.</a:t>
            </a:r>
          </a:p>
          <a:p>
            <a:endParaRPr lang="en-US" dirty="0"/>
          </a:p>
        </p:txBody>
      </p:sp>
      <p:sp>
        <p:nvSpPr>
          <p:cNvPr id="4" name="Slide Number Placeholder 3"/>
          <p:cNvSpPr>
            <a:spLocks noGrp="1"/>
          </p:cNvSpPr>
          <p:nvPr>
            <p:ph type="sldNum" sz="quarter" idx="5"/>
          </p:nvPr>
        </p:nvSpPr>
        <p:spPr/>
        <p:txBody>
          <a:bodyPr/>
          <a:lstStyle/>
          <a:p>
            <a:fld id="{ED0434E8-B60F-E047-A53D-C83843599167}" type="slidenum">
              <a:rPr lang="en-US" smtClean="0"/>
              <a:t>12</a:t>
            </a:fld>
            <a:endParaRPr lang="en-US"/>
          </a:p>
        </p:txBody>
      </p:sp>
    </p:spTree>
    <p:extLst>
      <p:ext uri="{BB962C8B-B14F-4D97-AF65-F5344CB8AC3E}">
        <p14:creationId xmlns:p14="http://schemas.microsoft.com/office/powerpoint/2010/main" val="27213407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E0E0E"/>
                </a:solidFill>
                <a:effectLst/>
                <a:latin typeface=".SF NS"/>
              </a:rPr>
              <a:t>To compute the marginal posterior density, use a grid approach. Draw samples from the posterior distribution of (\phi) and transform these draws to the original scale to sample (\theta) from its conditional posterior.</a:t>
            </a:r>
          </a:p>
          <a:p>
            <a:endParaRPr lang="en-US" dirty="0"/>
          </a:p>
        </p:txBody>
      </p:sp>
      <p:sp>
        <p:nvSpPr>
          <p:cNvPr id="4" name="Slide Number Placeholder 3"/>
          <p:cNvSpPr>
            <a:spLocks noGrp="1"/>
          </p:cNvSpPr>
          <p:nvPr>
            <p:ph type="sldNum" sz="quarter" idx="5"/>
          </p:nvPr>
        </p:nvSpPr>
        <p:spPr/>
        <p:txBody>
          <a:bodyPr/>
          <a:lstStyle/>
          <a:p>
            <a:fld id="{ED0434E8-B60F-E047-A53D-C83843599167}" type="slidenum">
              <a:rPr lang="en-US" smtClean="0"/>
              <a:t>13</a:t>
            </a:fld>
            <a:endParaRPr lang="en-US"/>
          </a:p>
        </p:txBody>
      </p:sp>
    </p:spTree>
    <p:extLst>
      <p:ext uri="{BB962C8B-B14F-4D97-AF65-F5344CB8AC3E}">
        <p14:creationId xmlns:p14="http://schemas.microsoft.com/office/powerpoint/2010/main" val="9319337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Figure 5.3 of the textbook </a:t>
            </a:r>
          </a:p>
          <a:p>
            <a:r>
              <a:rPr lang="en-US" dirty="0"/>
              <a:t>(a) Contour plot of the marginal posterior density of (log( </a:t>
            </a:r>
            <a:r>
              <a:rPr lang="el-GR" dirty="0"/>
              <a:t>α ), </a:t>
            </a:r>
            <a:r>
              <a:rPr lang="en-US" dirty="0"/>
              <a:t>log(</a:t>
            </a:r>
            <a:r>
              <a:rPr lang="el-GR" dirty="0" err="1"/>
              <a:t>α+β</a:t>
            </a:r>
            <a:r>
              <a:rPr lang="el-GR" dirty="0"/>
              <a:t>)) </a:t>
            </a:r>
            <a:r>
              <a:rPr lang="en-US" dirty="0"/>
              <a:t>for the rat tumor </a:t>
            </a:r>
            <a:r>
              <a:rPr lang="el-GR" dirty="0"/>
              <a:t>β</a:t>
            </a:r>
          </a:p>
          <a:p>
            <a:r>
              <a:rPr lang="en-US" dirty="0"/>
              <a:t>example. Contour lines are at 0.05, 0.15, . . . , 0.95 times the density at the mode. (b) Scatterplot of 1000 draws (log( </a:t>
            </a:r>
            <a:r>
              <a:rPr lang="el-GR" dirty="0"/>
              <a:t>α ), </a:t>
            </a:r>
            <a:r>
              <a:rPr lang="en-US" dirty="0"/>
              <a:t>log(</a:t>
            </a:r>
            <a:r>
              <a:rPr lang="el-GR" dirty="0" err="1"/>
              <a:t>α+β</a:t>
            </a:r>
            <a:r>
              <a:rPr lang="el-GR" dirty="0"/>
              <a:t>)) </a:t>
            </a:r>
            <a:r>
              <a:rPr lang="en-US" dirty="0"/>
              <a:t>from the numerically computed marginal posterior density.</a:t>
            </a:r>
          </a:p>
          <a:p>
            <a:r>
              <a:rPr lang="el-GR" dirty="0"/>
              <a:t>β</a:t>
            </a:r>
          </a:p>
          <a:p>
            <a:endParaRPr lang="en-US" dirty="0"/>
          </a:p>
        </p:txBody>
      </p:sp>
      <p:sp>
        <p:nvSpPr>
          <p:cNvPr id="4" name="Slide Number Placeholder 3"/>
          <p:cNvSpPr>
            <a:spLocks noGrp="1"/>
          </p:cNvSpPr>
          <p:nvPr>
            <p:ph type="sldNum" sz="quarter" idx="5"/>
          </p:nvPr>
        </p:nvSpPr>
        <p:spPr/>
        <p:txBody>
          <a:bodyPr/>
          <a:lstStyle/>
          <a:p>
            <a:fld id="{ED0434E8-B60F-E047-A53D-C83843599167}" type="slidenum">
              <a:rPr lang="en-US" smtClean="0"/>
              <a:t>14</a:t>
            </a:fld>
            <a:endParaRPr lang="en-US"/>
          </a:p>
        </p:txBody>
      </p:sp>
    </p:spTree>
    <p:extLst>
      <p:ext uri="{BB962C8B-B14F-4D97-AF65-F5344CB8AC3E}">
        <p14:creationId xmlns:p14="http://schemas.microsoft.com/office/powerpoint/2010/main" val="33866269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Figure 5.4 Posterior medians and 95% intervals of rat tumor rates, </a:t>
            </a:r>
            <a:r>
              <a:rPr lang="el-GR" dirty="0"/>
              <a:t>θ</a:t>
            </a:r>
            <a:r>
              <a:rPr lang="en-US" dirty="0"/>
              <a:t>j (plotted vs. observed tumor rates </a:t>
            </a:r>
            <a:r>
              <a:rPr lang="en-US" dirty="0" err="1"/>
              <a:t>yj</a:t>
            </a:r>
            <a:r>
              <a:rPr lang="en-US" dirty="0"/>
              <a:t>/</a:t>
            </a:r>
            <a:r>
              <a:rPr lang="en-US" dirty="0" err="1"/>
              <a:t>nj</a:t>
            </a:r>
            <a:r>
              <a:rPr lang="en-US" dirty="0"/>
              <a:t>), based on simulations from the joint posterior distribution. The 45◦ line corresponds</a:t>
            </a:r>
          </a:p>
          <a:p>
            <a:r>
              <a:rPr lang="en-US" dirty="0"/>
              <a:t>ˆ</a:t>
            </a:r>
          </a:p>
          <a:p>
            <a:r>
              <a:rPr lang="en-US" dirty="0"/>
              <a:t>to the </a:t>
            </a:r>
            <a:r>
              <a:rPr lang="en-US" dirty="0" err="1"/>
              <a:t>unpooled</a:t>
            </a:r>
            <a:r>
              <a:rPr lang="en-US" dirty="0"/>
              <a:t> estimates, </a:t>
            </a:r>
            <a:r>
              <a:rPr lang="el-GR" dirty="0"/>
              <a:t>θ</a:t>
            </a:r>
            <a:r>
              <a:rPr lang="en-US" dirty="0" err="1"/>
              <a:t>i</a:t>
            </a:r>
            <a:r>
              <a:rPr lang="en-US" dirty="0"/>
              <a:t> = </a:t>
            </a:r>
            <a:r>
              <a:rPr lang="en-US" dirty="0" err="1"/>
              <a:t>yi</a:t>
            </a:r>
            <a:r>
              <a:rPr lang="en-US" dirty="0"/>
              <a:t>/</a:t>
            </a:r>
            <a:r>
              <a:rPr lang="en-US" dirty="0" err="1"/>
              <a:t>ni</a:t>
            </a:r>
            <a:r>
              <a:rPr lang="en-US" dirty="0"/>
              <a:t>. The horizontal positions of the line have been jittered to</a:t>
            </a:r>
          </a:p>
          <a:p>
            <a:r>
              <a:rPr lang="en-US" dirty="0"/>
              <a:t>reduce overlap.</a:t>
            </a:r>
          </a:p>
          <a:p>
            <a:endParaRPr lang="en-US" dirty="0"/>
          </a:p>
        </p:txBody>
      </p:sp>
      <p:sp>
        <p:nvSpPr>
          <p:cNvPr id="4" name="Slide Number Placeholder 3"/>
          <p:cNvSpPr>
            <a:spLocks noGrp="1"/>
          </p:cNvSpPr>
          <p:nvPr>
            <p:ph type="sldNum" sz="quarter" idx="5"/>
          </p:nvPr>
        </p:nvSpPr>
        <p:spPr/>
        <p:txBody>
          <a:bodyPr/>
          <a:lstStyle/>
          <a:p>
            <a:fld id="{ED0434E8-B60F-E047-A53D-C83843599167}" type="slidenum">
              <a:rPr lang="en-US" smtClean="0"/>
              <a:t>15</a:t>
            </a:fld>
            <a:endParaRPr lang="en-US"/>
          </a:p>
        </p:txBody>
      </p:sp>
    </p:spTree>
    <p:extLst>
      <p:ext uri="{BB962C8B-B14F-4D97-AF65-F5344CB8AC3E}">
        <p14:creationId xmlns:p14="http://schemas.microsoft.com/office/powerpoint/2010/main" val="36680186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CMR10"/>
              </a:rPr>
              <a:t>We now present a full treatment of a simple hierarchical model based on the normal distribution, in which observed data are normally distributed with a different mean for each ‘group’ or ‘experiment,’ </a:t>
            </a:r>
          </a:p>
          <a:p>
            <a:endParaRPr lang="en-US" sz="1800" dirty="0">
              <a:effectLst/>
              <a:latin typeface="CMR10"/>
            </a:endParaRPr>
          </a:p>
          <a:p>
            <a:r>
              <a:rPr lang="en-US" sz="1800" dirty="0">
                <a:effectLst/>
                <a:latin typeface="CMR10"/>
              </a:rPr>
              <a:t>with known observation variance, and a normal population distribution for the group means. </a:t>
            </a:r>
          </a:p>
          <a:p>
            <a:endParaRPr lang="en-US" sz="1800" dirty="0">
              <a:effectLst/>
              <a:latin typeface="CMR10"/>
            </a:endParaRPr>
          </a:p>
          <a:p>
            <a:r>
              <a:rPr lang="en-US" sz="1800" dirty="0">
                <a:effectLst/>
                <a:latin typeface="CMR10"/>
              </a:rPr>
              <a:t>The data is structed in such a way where w have J independent experiments, estimating the hidden parameter from </a:t>
            </a:r>
            <a:r>
              <a:rPr lang="en-US" sz="1800" dirty="0" err="1">
                <a:effectLst/>
                <a:latin typeface="CMR10"/>
              </a:rPr>
              <a:t>n_j</a:t>
            </a:r>
            <a:r>
              <a:rPr lang="en-US" sz="1800" dirty="0">
                <a:effectLst/>
                <a:latin typeface="CMR10"/>
              </a:rPr>
              <a:t> normally distributed data points.* </a:t>
            </a:r>
          </a:p>
          <a:p>
            <a:endParaRPr lang="en-US" sz="1800" dirty="0">
              <a:effectLst/>
              <a:latin typeface="CMR10"/>
            </a:endParaRPr>
          </a:p>
          <a:p>
            <a:r>
              <a:rPr lang="en-US" dirty="0"/>
              <a:t>This model is sometimes called the one-way normal random-effects model with known data variance. It is widely applicable, being an important special case of the hierarchical normal linear model, for which </a:t>
            </a:r>
            <a:r>
              <a:rPr lang="en-US" dirty="0" err="1"/>
              <a:t>yu</a:t>
            </a:r>
            <a:r>
              <a:rPr lang="en-US" dirty="0"/>
              <a:t> can find a more general treatment within Chapter 15 of our textbook. Here, we will walk through a fairly detailed treatment of this model. </a:t>
            </a:r>
          </a:p>
        </p:txBody>
      </p:sp>
      <p:sp>
        <p:nvSpPr>
          <p:cNvPr id="4" name="Slide Number Placeholder 3"/>
          <p:cNvSpPr>
            <a:spLocks noGrp="1"/>
          </p:cNvSpPr>
          <p:nvPr>
            <p:ph type="sldNum" sz="quarter" idx="5"/>
          </p:nvPr>
        </p:nvSpPr>
        <p:spPr/>
        <p:txBody>
          <a:bodyPr/>
          <a:lstStyle/>
          <a:p>
            <a:fld id="{ED0434E8-B60F-E047-A53D-C83843599167}" type="slidenum">
              <a:rPr lang="en-US" smtClean="0"/>
              <a:t>16</a:t>
            </a:fld>
            <a:endParaRPr lang="en-US"/>
          </a:p>
        </p:txBody>
      </p:sp>
    </p:spTree>
    <p:extLst>
      <p:ext uri="{BB962C8B-B14F-4D97-AF65-F5344CB8AC3E}">
        <p14:creationId xmlns:p14="http://schemas.microsoft.com/office/powerpoint/2010/main" val="14875790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sampling distribution is </a:t>
            </a:r>
          </a:p>
          <a:p>
            <a:r>
              <a:rPr lang="en-US" dirty="0"/>
              <a:t>normal, where j is the index corresponding to the experiment and </a:t>
            </a:r>
            <a:r>
              <a:rPr lang="en-US" dirty="0" err="1"/>
              <a:t>n_j</a:t>
            </a:r>
            <a:r>
              <a:rPr lang="en-US" dirty="0"/>
              <a:t> is the number of samples within that experiment. </a:t>
            </a:r>
          </a:p>
          <a:p>
            <a:endParaRPr lang="en-US" dirty="0"/>
          </a:p>
          <a:p>
            <a:r>
              <a:rPr lang="en-US" dirty="0"/>
              <a:t>The variance is known</a:t>
            </a:r>
          </a:p>
          <a:p>
            <a:endParaRPr lang="en-US" dirty="0"/>
          </a:p>
          <a:p>
            <a:r>
              <a:rPr lang="en-US" dirty="0"/>
              <a:t>For each experiment, the sample mean is</a:t>
            </a:r>
          </a:p>
          <a:p>
            <a:r>
              <a:rPr lang="en-US" dirty="0"/>
              <a:t>Also normal with a. mean based on an estimated parameter and </a:t>
            </a:r>
          </a:p>
          <a:p>
            <a:r>
              <a:rPr lang="en-US" dirty="0"/>
              <a:t>A sampling variance computed from the known variance divided by the sample size. </a:t>
            </a:r>
          </a:p>
        </p:txBody>
      </p:sp>
      <p:sp>
        <p:nvSpPr>
          <p:cNvPr id="4" name="Slide Number Placeholder 3"/>
          <p:cNvSpPr>
            <a:spLocks noGrp="1"/>
          </p:cNvSpPr>
          <p:nvPr>
            <p:ph type="sldNum" sz="quarter" idx="5"/>
          </p:nvPr>
        </p:nvSpPr>
        <p:spPr/>
        <p:txBody>
          <a:bodyPr/>
          <a:lstStyle/>
          <a:p>
            <a:fld id="{ED0434E8-B60F-E047-A53D-C83843599167}" type="slidenum">
              <a:rPr lang="en-US" smtClean="0"/>
              <a:t>17</a:t>
            </a:fld>
            <a:endParaRPr lang="en-US"/>
          </a:p>
        </p:txBody>
      </p:sp>
    </p:spTree>
    <p:extLst>
      <p:ext uri="{BB962C8B-B14F-4D97-AF65-F5344CB8AC3E}">
        <p14:creationId xmlns:p14="http://schemas.microsoft.com/office/powerpoint/2010/main" val="36157458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sampling model is quite general since, for large enough samples, the distribution of the sample mean is normal even if the data is not. </a:t>
            </a:r>
          </a:p>
          <a:p>
            <a:endParaRPr lang="en-US" dirty="0"/>
          </a:p>
          <a:p>
            <a:r>
              <a:rPr lang="en-US" dirty="0" err="1"/>
              <a:t>Generallt</a:t>
            </a:r>
            <a:r>
              <a:rPr lang="en-US" dirty="0"/>
              <a:t>, we start these Bayesian problems considering the priors; however, in this case, it helps us to first consider</a:t>
            </a:r>
          </a:p>
          <a:p>
            <a:endParaRPr lang="en-US" dirty="0"/>
          </a:p>
          <a:p>
            <a:r>
              <a:rPr lang="en-US" dirty="0"/>
              <a:t>What sorts of posteriors estimates might be </a:t>
            </a:r>
            <a:r>
              <a:rPr lang="en-US" dirty="0" err="1"/>
              <a:t>reasomable</a:t>
            </a:r>
            <a:r>
              <a:rPr lang="en-US" dirty="0"/>
              <a:t>. </a:t>
            </a:r>
          </a:p>
          <a:p>
            <a:endParaRPr lang="en-US" dirty="0"/>
          </a:p>
          <a:p>
            <a:r>
              <a:rPr lang="en-US" dirty="0"/>
              <a:t>our posterior estimate could be the average outcome of the experiment. But what if we only have a few  samples per experiment? for example, there are J = 20 experiments with only </a:t>
            </a:r>
            <a:r>
              <a:rPr lang="en-US" dirty="0" err="1"/>
              <a:t>nj</a:t>
            </a:r>
            <a:r>
              <a:rPr lang="en-US" dirty="0"/>
              <a:t> = 2 observations per experimental group, and the groups are 20 pairs of assays taken from the same strain of rat, under essentially identical conditions? The two observations per group do not permit accurate estimates.</a:t>
            </a:r>
          </a:p>
          <a:p>
            <a:endParaRPr lang="en-US" dirty="0"/>
          </a:p>
          <a:p>
            <a:r>
              <a:rPr lang="en-US" dirty="0"/>
              <a:t>In such a case, this. </a:t>
            </a:r>
          </a:p>
          <a:p>
            <a:endParaRPr lang="en-US" dirty="0"/>
          </a:p>
          <a:p>
            <a:r>
              <a:rPr lang="en-US" dirty="0"/>
              <a:t>A pooled estimate might be preferable. </a:t>
            </a:r>
          </a:p>
        </p:txBody>
      </p:sp>
      <p:sp>
        <p:nvSpPr>
          <p:cNvPr id="4" name="Slide Number Placeholder 3"/>
          <p:cNvSpPr>
            <a:spLocks noGrp="1"/>
          </p:cNvSpPr>
          <p:nvPr>
            <p:ph type="sldNum" sz="quarter" idx="5"/>
          </p:nvPr>
        </p:nvSpPr>
        <p:spPr/>
        <p:txBody>
          <a:bodyPr/>
          <a:lstStyle/>
          <a:p>
            <a:fld id="{ED0434E8-B60F-E047-A53D-C83843599167}" type="slidenum">
              <a:rPr lang="en-US" smtClean="0"/>
              <a:t>18</a:t>
            </a:fld>
            <a:endParaRPr lang="en-US"/>
          </a:p>
        </p:txBody>
      </p:sp>
    </p:spTree>
    <p:extLst>
      <p:ext uri="{BB962C8B-B14F-4D97-AF65-F5344CB8AC3E}">
        <p14:creationId xmlns:p14="http://schemas.microsoft.com/office/powerpoint/2010/main" val="17827383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decide which estimate to use, a traditional approach from classical statistics is to perform an analysis of variance F test for differences among means: if the J group means appear significantly variable, choose separate sample means, and if the variance between the group means is not significantly greater than what could be explained by individual variability within groups, use y...</a:t>
            </a:r>
          </a:p>
          <a:p>
            <a:endParaRPr lang="en-US" dirty="0"/>
          </a:p>
          <a:p>
            <a:endParaRPr lang="en-US" dirty="0"/>
          </a:p>
        </p:txBody>
      </p:sp>
      <p:sp>
        <p:nvSpPr>
          <p:cNvPr id="4" name="Slide Number Placeholder 3"/>
          <p:cNvSpPr>
            <a:spLocks noGrp="1"/>
          </p:cNvSpPr>
          <p:nvPr>
            <p:ph type="sldNum" sz="quarter" idx="5"/>
          </p:nvPr>
        </p:nvSpPr>
        <p:spPr/>
        <p:txBody>
          <a:bodyPr/>
          <a:lstStyle/>
          <a:p>
            <a:fld id="{ED0434E8-B60F-E047-A53D-C83843599167}" type="slidenum">
              <a:rPr lang="en-US" smtClean="0"/>
              <a:t>19</a:t>
            </a:fld>
            <a:endParaRPr lang="en-US"/>
          </a:p>
        </p:txBody>
      </p:sp>
    </p:spTree>
    <p:extLst>
      <p:ext uri="{BB962C8B-B14F-4D97-AF65-F5344CB8AC3E}">
        <p14:creationId xmlns:p14="http://schemas.microsoft.com/office/powerpoint/2010/main" val="21999527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E0E0E"/>
                </a:solidFill>
                <a:effectLst/>
                <a:latin typeface=".SF NS"/>
              </a:rPr>
              <a:t>In this lesson, we will focus on hierarchical models. These models are particularly useful for analyzing data that is grouped or nested.</a:t>
            </a:r>
          </a:p>
          <a:p>
            <a:endParaRPr lang="en-US" dirty="0"/>
          </a:p>
        </p:txBody>
      </p:sp>
      <p:sp>
        <p:nvSpPr>
          <p:cNvPr id="4" name="Slide Number Placeholder 3"/>
          <p:cNvSpPr>
            <a:spLocks noGrp="1"/>
          </p:cNvSpPr>
          <p:nvPr>
            <p:ph type="sldNum" sz="quarter" idx="5"/>
          </p:nvPr>
        </p:nvSpPr>
        <p:spPr/>
        <p:txBody>
          <a:bodyPr/>
          <a:lstStyle/>
          <a:p>
            <a:fld id="{ED0434E8-B60F-E047-A53D-C83843599167}" type="slidenum">
              <a:rPr lang="en-US" smtClean="0"/>
              <a:t>2</a:t>
            </a:fld>
            <a:endParaRPr lang="en-US"/>
          </a:p>
        </p:txBody>
      </p:sp>
    </p:spTree>
    <p:extLst>
      <p:ext uri="{BB962C8B-B14F-4D97-AF65-F5344CB8AC3E}">
        <p14:creationId xmlns:p14="http://schemas.microsoft.com/office/powerpoint/2010/main" val="336996147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decide between pooled and separate estimates, perform an F-test for the difference between groups. If MSB (Mean Square Between) is significantly larger than MSE (Mean Squared Error), \tau^2 is likely non-zero, and we should use separate estimates. Otherwise, use the pooled estimate.</a:t>
            </a:r>
          </a:p>
        </p:txBody>
      </p:sp>
      <p:sp>
        <p:nvSpPr>
          <p:cNvPr id="4" name="Slide Number Placeholder 3"/>
          <p:cNvSpPr>
            <a:spLocks noGrp="1"/>
          </p:cNvSpPr>
          <p:nvPr>
            <p:ph type="sldNum" sz="quarter" idx="5"/>
          </p:nvPr>
        </p:nvSpPr>
        <p:spPr/>
        <p:txBody>
          <a:bodyPr/>
          <a:lstStyle/>
          <a:p>
            <a:fld id="{ED0434E8-B60F-E047-A53D-C83843599167}" type="slidenum">
              <a:rPr lang="en-US" smtClean="0"/>
              <a:t>20</a:t>
            </a:fld>
            <a:endParaRPr lang="en-US"/>
          </a:p>
        </p:txBody>
      </p:sp>
    </p:spTree>
    <p:extLst>
      <p:ext uri="{BB962C8B-B14F-4D97-AF65-F5344CB8AC3E}">
        <p14:creationId xmlns:p14="http://schemas.microsoft.com/office/powerpoint/2010/main" val="15337089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we are not forced to choose between complete pooling and none at all. An alternative is to use a weighted combination:</a:t>
            </a:r>
          </a:p>
          <a:p>
            <a:r>
              <a:rPr lang="el-GR" dirty="0"/>
              <a:t>θˆ = λ </a:t>
            </a:r>
            <a:r>
              <a:rPr lang="en-US" dirty="0"/>
              <a:t>y + ( 1 − </a:t>
            </a:r>
            <a:r>
              <a:rPr lang="el-GR" dirty="0"/>
              <a:t>λ )</a:t>
            </a:r>
          </a:p>
          <a:p>
            <a:r>
              <a:rPr lang="en-US" dirty="0"/>
              <a:t>y,</a:t>
            </a:r>
          </a:p>
          <a:p>
            <a:r>
              <a:rPr lang="en-US" dirty="0" err="1"/>
              <a:t>jj.j</a:t>
            </a:r>
            <a:r>
              <a:rPr lang="en-US" dirty="0"/>
              <a:t> j..</a:t>
            </a:r>
          </a:p>
          <a:p>
            <a:r>
              <a:rPr lang="en-US" dirty="0"/>
              <a:t>where </a:t>
            </a:r>
            <a:r>
              <a:rPr lang="el-GR" dirty="0"/>
              <a:t>λ</a:t>
            </a:r>
            <a:r>
              <a:rPr lang="en-US" dirty="0"/>
              <a:t>j is between 0 and 1.</a:t>
            </a:r>
          </a:p>
          <a:p>
            <a:r>
              <a:rPr lang="en-US" dirty="0"/>
              <a:t>What kind of prior models produce these various posterior estimates?</a:t>
            </a:r>
          </a:p>
          <a:p>
            <a:r>
              <a:rPr lang="en-US" dirty="0"/>
              <a:t>1. The </a:t>
            </a:r>
            <a:r>
              <a:rPr lang="en-US" dirty="0" err="1"/>
              <a:t>unpooled</a:t>
            </a:r>
            <a:r>
              <a:rPr lang="en-US" dirty="0"/>
              <a:t> estimate </a:t>
            </a:r>
            <a:r>
              <a:rPr lang="el-GR" dirty="0"/>
              <a:t>θˆ = </a:t>
            </a:r>
            <a:r>
              <a:rPr lang="en-US" dirty="0"/>
              <a:t>y is the posterior mean if the J values </a:t>
            </a:r>
            <a:r>
              <a:rPr lang="el-GR" dirty="0"/>
              <a:t>θ </a:t>
            </a:r>
            <a:r>
              <a:rPr lang="en-US" dirty="0"/>
              <a:t>have independent </a:t>
            </a:r>
            <a:r>
              <a:rPr lang="en-US" dirty="0" err="1"/>
              <a:t>j.j</a:t>
            </a:r>
            <a:r>
              <a:rPr lang="en-US" dirty="0"/>
              <a:t> j</a:t>
            </a:r>
          </a:p>
          <a:p>
            <a:r>
              <a:rPr lang="en-US" dirty="0"/>
              <a:t>uniform prior densities on (−∞, ∞).</a:t>
            </a:r>
          </a:p>
          <a:p>
            <a:r>
              <a:rPr lang="en-US" dirty="0"/>
              <a:t>2. The pooled estimate </a:t>
            </a:r>
            <a:r>
              <a:rPr lang="el-GR" dirty="0"/>
              <a:t>θˆ = </a:t>
            </a:r>
            <a:r>
              <a:rPr lang="en-US" dirty="0"/>
              <a:t>y.. is the posterior mean if the J values </a:t>
            </a:r>
            <a:r>
              <a:rPr lang="el-GR" dirty="0"/>
              <a:t>θ</a:t>
            </a:r>
            <a:r>
              <a:rPr lang="en-US" dirty="0"/>
              <a:t>j are restricted to be</a:t>
            </a:r>
          </a:p>
          <a:p>
            <a:r>
              <a:rPr lang="en-US" dirty="0"/>
              <a:t>equal, with a uniform prior density on the common </a:t>
            </a:r>
            <a:r>
              <a:rPr lang="el-GR" dirty="0"/>
              <a:t>θ.</a:t>
            </a:r>
          </a:p>
          <a:p>
            <a:r>
              <a:rPr lang="el-GR" dirty="0"/>
              <a:t>3. </a:t>
            </a:r>
            <a:r>
              <a:rPr lang="en-US" dirty="0"/>
              <a:t>The weighted combination is the posterior mean if the J values </a:t>
            </a:r>
            <a:r>
              <a:rPr lang="el-GR" dirty="0"/>
              <a:t>θ</a:t>
            </a:r>
            <a:r>
              <a:rPr lang="en-US" dirty="0"/>
              <a:t>j have independent and</a:t>
            </a:r>
          </a:p>
          <a:p>
            <a:r>
              <a:rPr lang="en-US" dirty="0"/>
              <a:t>identically distributed normal prior densities.</a:t>
            </a:r>
          </a:p>
          <a:p>
            <a:r>
              <a:rPr lang="en-US" dirty="0"/>
              <a:t>All three of these options are exchangeable in the </a:t>
            </a:r>
            <a:r>
              <a:rPr lang="el-GR" dirty="0"/>
              <a:t>θ</a:t>
            </a:r>
            <a:r>
              <a:rPr lang="en-US" dirty="0"/>
              <a:t>j ’s, and options 1 and 2 are special cases of option 3. No pooling corresponds to </a:t>
            </a:r>
            <a:r>
              <a:rPr lang="el-GR" dirty="0"/>
              <a:t>λ</a:t>
            </a:r>
            <a:r>
              <a:rPr lang="en-US" dirty="0"/>
              <a:t>j ≡ 1 for all j and an infinite prior variance for the </a:t>
            </a:r>
            <a:r>
              <a:rPr lang="el-GR" dirty="0"/>
              <a:t>θ</a:t>
            </a:r>
            <a:r>
              <a:rPr lang="en-US" dirty="0"/>
              <a:t>j’s, and complete pooling corresponds to </a:t>
            </a:r>
            <a:r>
              <a:rPr lang="el-GR" dirty="0"/>
              <a:t>λ</a:t>
            </a:r>
            <a:r>
              <a:rPr lang="en-US" dirty="0"/>
              <a:t>j ≡ 0 for all j and a zero prior variance for the </a:t>
            </a:r>
            <a:r>
              <a:rPr lang="el-GR" dirty="0"/>
              <a:t>θ</a:t>
            </a:r>
            <a:r>
              <a:rPr lang="en-US" dirty="0"/>
              <a:t>j’s.</a:t>
            </a:r>
          </a:p>
          <a:p>
            <a:endParaRPr lang="en-US" dirty="0"/>
          </a:p>
          <a:p>
            <a:endParaRPr lang="en-US" dirty="0"/>
          </a:p>
          <a:p>
            <a:r>
              <a:rPr lang="en-US" dirty="0"/>
              <a:t>The Normal-Normal model is a type of hierarchical Bayesian model where both the prior distribution and the likelihood function are normal (Gaussian) distributions. This model is often used when dealing with normally distributed data and it provides a straightforward way to incorporate prior information into the analysis.</a:t>
            </a:r>
          </a:p>
          <a:p>
            <a:endParaRPr lang="en-US" dirty="0"/>
          </a:p>
        </p:txBody>
      </p:sp>
      <p:sp>
        <p:nvSpPr>
          <p:cNvPr id="4" name="Slide Number Placeholder 3"/>
          <p:cNvSpPr>
            <a:spLocks noGrp="1"/>
          </p:cNvSpPr>
          <p:nvPr>
            <p:ph type="sldNum" sz="quarter" idx="5"/>
          </p:nvPr>
        </p:nvSpPr>
        <p:spPr/>
        <p:txBody>
          <a:bodyPr/>
          <a:lstStyle/>
          <a:p>
            <a:fld id="{ED0434E8-B60F-E047-A53D-C83843599167}" type="slidenum">
              <a:rPr lang="en-US" smtClean="0"/>
              <a:t>21</a:t>
            </a:fld>
            <a:endParaRPr lang="en-US"/>
          </a:p>
        </p:txBody>
      </p:sp>
    </p:spTree>
    <p:extLst>
      <p:ext uri="{BB962C8B-B14F-4D97-AF65-F5344CB8AC3E}">
        <p14:creationId xmlns:p14="http://schemas.microsoft.com/office/powerpoint/2010/main" val="25705646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hierarchical model, we assume the parameters are drawn from a normal distribution defined by \mu and \tau^2. The joint prior can be written as:</a:t>
            </a:r>
          </a:p>
          <a:p>
            <a:r>
              <a:rPr lang="en-US" dirty="0"/>
              <a:t> p(\theta, \mu, \tau^2) = p(\theta|\mu, \tau^2) p(\mu, \tau^2) </a:t>
            </a:r>
          </a:p>
          <a:p>
            <a:r>
              <a:rPr lang="en-US" dirty="0"/>
              <a:t>We assign a noninformative uniform hyperprior distribution to \mu and \tau^2.</a:t>
            </a:r>
          </a:p>
          <a:p>
            <a:endParaRPr lang="en-US" dirty="0"/>
          </a:p>
        </p:txBody>
      </p:sp>
      <p:sp>
        <p:nvSpPr>
          <p:cNvPr id="4" name="Slide Number Placeholder 3"/>
          <p:cNvSpPr>
            <a:spLocks noGrp="1"/>
          </p:cNvSpPr>
          <p:nvPr>
            <p:ph type="sldNum" sz="quarter" idx="5"/>
          </p:nvPr>
        </p:nvSpPr>
        <p:spPr/>
        <p:txBody>
          <a:bodyPr/>
          <a:lstStyle/>
          <a:p>
            <a:fld id="{ED0434E8-B60F-E047-A53D-C83843599167}" type="slidenum">
              <a:rPr lang="en-US" smtClean="0"/>
              <a:t>22</a:t>
            </a:fld>
            <a:endParaRPr lang="en-US"/>
          </a:p>
        </p:txBody>
      </p:sp>
    </p:spTree>
    <p:extLst>
      <p:ext uri="{BB962C8B-B14F-4D97-AF65-F5344CB8AC3E}">
        <p14:creationId xmlns:p14="http://schemas.microsoft.com/office/powerpoint/2010/main" val="400150425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The joint prior can be written as </a:t>
                </a:r>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𝜇</m:t>
                        </m:r>
                        <m:r>
                          <a:rPr lang="en-US">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𝜏</m:t>
                            </m:r>
                          </m:e>
                          <m:sup>
                            <m:r>
                              <a:rPr lang="en-US">
                                <a:latin typeface="Cambria Math" panose="02040503050406030204" pitchFamily="18" charset="0"/>
                              </a:rPr>
                              <m:t>2</m:t>
                            </m:r>
                          </m:sup>
                        </m:sSup>
                      </m:e>
                    </m:d>
                    <m:r>
                      <a:rPr lang="en-US">
                        <a:latin typeface="Cambria Math" panose="02040503050406030204" pitchFamily="18" charset="0"/>
                      </a:rPr>
                      <m:t>=</m:t>
                    </m:r>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𝜇</m:t>
                        </m:r>
                        <m:r>
                          <a:rPr lang="en-US">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𝜏</m:t>
                            </m:r>
                          </m:e>
                          <m:sup>
                            <m:r>
                              <a:rPr lang="en-US">
                                <a:latin typeface="Cambria Math" panose="02040503050406030204" pitchFamily="18" charset="0"/>
                              </a:rPr>
                              <m:t>2</m:t>
                            </m:r>
                          </m:sup>
                        </m:sSup>
                      </m:e>
                    </m:d>
                    <m:r>
                      <a:rPr lang="en-US" i="1">
                        <a:latin typeface="Cambria Math" panose="02040503050406030204" pitchFamily="18" charset="0"/>
                      </a:rPr>
                      <m:t>𝑝</m:t>
                    </m:r>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𝜏</m:t>
                            </m:r>
                          </m:e>
                          <m:sup>
                            <m:r>
                              <a:rPr lang="en-US">
                                <a:latin typeface="Cambria Math" panose="02040503050406030204" pitchFamily="18" charset="0"/>
                              </a:rPr>
                              <m:t>2</m:t>
                            </m:r>
                          </m:sup>
                        </m:sSup>
                      </m:e>
                    </m:d>
                  </m:oMath>
                </a14:m>
                <a:r>
                  <a:rPr lang="en-US" dirty="0"/>
                  <a:t>. </a:t>
                </a:r>
              </a:p>
              <a:p>
                <a:r>
                  <a:rPr lang="en-US" dirty="0"/>
                  <a:t>We assign a noninformative uniform hyperprior distribution to </a:t>
                </a:r>
                <a14:m>
                  <m:oMath xmlns:m="http://schemas.openxmlformats.org/officeDocument/2006/math">
                    <m:r>
                      <a:rPr lang="en-US" i="1" smtClean="0">
                        <a:latin typeface="Cambria Math" panose="02040503050406030204" pitchFamily="18" charset="0"/>
                      </a:rPr>
                      <m:t>𝜇</m:t>
                    </m:r>
                  </m:oMath>
                </a14:m>
                <a:r>
                  <a:rPr lang="en-US" dirty="0"/>
                  <a:t> given </a:t>
                </a:r>
                <a14:m>
                  <m:oMath xmlns:m="http://schemas.openxmlformats.org/officeDocument/2006/math">
                    <m:r>
                      <a:rPr lang="en-US" i="1">
                        <a:latin typeface="Cambria Math" panose="02040503050406030204" pitchFamily="18" charset="0"/>
                      </a:rPr>
                      <m:t>𝜏</m:t>
                    </m:r>
                  </m:oMath>
                </a14:m>
                <a:r>
                  <a:rPr lang="en-US" dirty="0"/>
                  <a:t>.</a:t>
                </a:r>
              </a:p>
              <a:p>
                <a:pPr lvl="1"/>
                <a:r>
                  <a:rPr lang="en-US" dirty="0"/>
                  <a:t>For </a:t>
                </a:r>
                <a14:m>
                  <m:oMath xmlns:m="http://schemas.openxmlformats.org/officeDocument/2006/math">
                    <m:r>
                      <a:rPr lang="en-US" i="1">
                        <a:latin typeface="Cambria Math" panose="02040503050406030204" pitchFamily="18" charset="0"/>
                      </a:rPr>
                      <m:t>𝜇</m:t>
                    </m:r>
                  </m:oMath>
                </a14:m>
                <a:r>
                  <a:rPr lang="en-US" dirty="0"/>
                  <a:t>, a conditional flat prior is </a:t>
                </a:r>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𝜇</m:t>
                        </m:r>
                        <m:r>
                          <a:rPr lang="en-US">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𝜏</m:t>
                            </m:r>
                          </m:e>
                          <m:sup>
                            <m:r>
                              <a:rPr lang="en-US">
                                <a:latin typeface="Cambria Math" panose="02040503050406030204" pitchFamily="18" charset="0"/>
                              </a:rPr>
                              <m:t>2</m:t>
                            </m:r>
                          </m:sup>
                        </m:sSup>
                      </m:e>
                    </m:d>
                    <m:r>
                      <a:rPr lang="en-US">
                        <a:latin typeface="Cambria Math" panose="02040503050406030204" pitchFamily="18" charset="0"/>
                      </a:rPr>
                      <m:t>∝</m:t>
                    </m:r>
                    <m:r>
                      <a:rPr lang="en-US" i="1">
                        <a:latin typeface="Cambria Math" panose="02040503050406030204" pitchFamily="18" charset="0"/>
                      </a:rPr>
                      <m:t>𝑝</m:t>
                    </m:r>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𝜏</m:t>
                            </m:r>
                          </m:e>
                          <m:sup>
                            <m:r>
                              <a:rPr lang="en-US">
                                <a:latin typeface="Cambria Math" panose="02040503050406030204" pitchFamily="18" charset="0"/>
                              </a:rPr>
                              <m:t>2</m:t>
                            </m:r>
                          </m:sup>
                        </m:sSup>
                      </m:e>
                    </m:d>
                  </m:oMath>
                </a14:m>
                <a:r>
                  <a:rPr lang="en-US" dirty="0"/>
                  <a:t>.</a:t>
                </a:r>
              </a:p>
            </p:txBody>
          </p:sp>
        </mc:Choice>
        <mc:Fallback xmlns="">
          <p:sp>
            <p:nvSpPr>
              <p:cNvPr id="3" name="Notes Placeholder 2"/>
              <p:cNvSpPr>
                <a:spLocks noGrp="1"/>
              </p:cNvSpPr>
              <p:nvPr>
                <p:ph type="body" idx="1"/>
              </p:nvPr>
            </p:nvSpPr>
            <p:spPr/>
            <p:txBody>
              <a:bodyPr/>
              <a:lstStyle/>
              <a:p>
                <a:r>
                  <a:rPr lang="en-US" dirty="0"/>
                  <a:t>The joint prior can be written as </a:t>
                </a:r>
                <a:r>
                  <a:rPr lang="en-US" i="0">
                    <a:latin typeface="Cambria Math" panose="02040503050406030204" pitchFamily="18" charset="0"/>
                  </a:rPr>
                  <a:t>𝑝(𝜇,𝜏^2 )=𝑝(𝜇∣𝜏^2 )𝑝(𝜏^2 )</a:t>
                </a:r>
                <a:r>
                  <a:rPr lang="en-US" dirty="0"/>
                  <a:t>. </a:t>
                </a:r>
              </a:p>
              <a:p>
                <a:r>
                  <a:rPr lang="en-US" dirty="0"/>
                  <a:t>We assign a noninformative uniform hyperprior distribution to </a:t>
                </a:r>
                <a:r>
                  <a:rPr lang="en-US" i="0">
                    <a:latin typeface="Cambria Math" panose="02040503050406030204" pitchFamily="18" charset="0"/>
                  </a:rPr>
                  <a:t>𝜇</a:t>
                </a:r>
                <a:r>
                  <a:rPr lang="en-US" dirty="0"/>
                  <a:t> given </a:t>
                </a:r>
                <a:r>
                  <a:rPr lang="en-US" i="0">
                    <a:latin typeface="Cambria Math" panose="02040503050406030204" pitchFamily="18" charset="0"/>
                  </a:rPr>
                  <a:t>𝜏</a:t>
                </a:r>
                <a:r>
                  <a:rPr lang="en-US" dirty="0"/>
                  <a:t>.</a:t>
                </a:r>
              </a:p>
              <a:p>
                <a:pPr lvl="1"/>
                <a:r>
                  <a:rPr lang="en-US" dirty="0"/>
                  <a:t>For </a:t>
                </a:r>
                <a:r>
                  <a:rPr lang="en-US" i="0">
                    <a:latin typeface="Cambria Math" panose="02040503050406030204" pitchFamily="18" charset="0"/>
                  </a:rPr>
                  <a:t>𝜇</a:t>
                </a:r>
                <a:r>
                  <a:rPr lang="en-US" dirty="0"/>
                  <a:t>, a conditional flat prior is </a:t>
                </a:r>
                <a:r>
                  <a:rPr lang="en-US" i="0">
                    <a:latin typeface="Cambria Math" panose="02040503050406030204" pitchFamily="18" charset="0"/>
                  </a:rPr>
                  <a:t>𝑝(𝜇,𝜏^2 )∝𝑝(𝜏^2 )</a:t>
                </a:r>
                <a:r>
                  <a:rPr lang="en-US" dirty="0"/>
                  <a:t>.</a:t>
                </a:r>
              </a:p>
            </p:txBody>
          </p:sp>
        </mc:Fallback>
      </mc:AlternateContent>
      <p:sp>
        <p:nvSpPr>
          <p:cNvPr id="4" name="Slide Number Placeholder 3"/>
          <p:cNvSpPr>
            <a:spLocks noGrp="1"/>
          </p:cNvSpPr>
          <p:nvPr>
            <p:ph type="sldNum" sz="quarter" idx="5"/>
          </p:nvPr>
        </p:nvSpPr>
        <p:spPr/>
        <p:txBody>
          <a:bodyPr/>
          <a:lstStyle/>
          <a:p>
            <a:fld id="{ED0434E8-B60F-E047-A53D-C83843599167}" type="slidenum">
              <a:rPr lang="en-US" smtClean="0"/>
              <a:t>23</a:t>
            </a:fld>
            <a:endParaRPr lang="en-US"/>
          </a:p>
        </p:txBody>
      </p:sp>
    </p:spTree>
    <p:extLst>
      <p:ext uri="{BB962C8B-B14F-4D97-AF65-F5344CB8AC3E}">
        <p14:creationId xmlns:p14="http://schemas.microsoft.com/office/powerpoint/2010/main" val="158821345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 joint posterior for the normal-normal model is:</a:t>
            </a:r>
          </a:p>
          <a:p>
            <a:r>
              <a:rPr lang="en-US" dirty="0"/>
              <a:t> p(\theta, \mu, \tau^2 | y) \</a:t>
            </a:r>
            <a:r>
              <a:rPr lang="en-US" dirty="0" err="1"/>
              <a:t>propto</a:t>
            </a:r>
            <a:r>
              <a:rPr lang="en-US" dirty="0"/>
              <a:t> p(y|\theta, \sigma^2) p(\theta|\mu, \tau^2) p(\mu, \tau^2) </a:t>
            </a:r>
          </a:p>
          <a:p>
            <a:r>
              <a:rPr lang="en-US" dirty="0"/>
              <a:t>This allows us to update our beliefs about the parameters based on the observed data.</a:t>
            </a:r>
          </a:p>
          <a:p>
            <a:endParaRPr lang="en-US" dirty="0"/>
          </a:p>
        </p:txBody>
      </p:sp>
      <p:sp>
        <p:nvSpPr>
          <p:cNvPr id="4" name="Slide Number Placeholder 3"/>
          <p:cNvSpPr>
            <a:spLocks noGrp="1"/>
          </p:cNvSpPr>
          <p:nvPr>
            <p:ph type="sldNum" sz="quarter" idx="5"/>
          </p:nvPr>
        </p:nvSpPr>
        <p:spPr/>
        <p:txBody>
          <a:bodyPr/>
          <a:lstStyle/>
          <a:p>
            <a:fld id="{ED0434E8-B60F-E047-A53D-C83843599167}" type="slidenum">
              <a:rPr lang="en-US" smtClean="0"/>
              <a:t>24</a:t>
            </a:fld>
            <a:endParaRPr lang="en-US"/>
          </a:p>
        </p:txBody>
      </p:sp>
    </p:spTree>
    <p:extLst>
      <p:ext uri="{BB962C8B-B14F-4D97-AF65-F5344CB8AC3E}">
        <p14:creationId xmlns:p14="http://schemas.microsoft.com/office/powerpoint/2010/main" val="150750439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a:t>
            </a:r>
            <a:r>
              <a:rPr lang="en-US" dirty="0" err="1"/>
              <a:t>theta_j</a:t>
            </a:r>
            <a:r>
              <a:rPr lang="en-US" dirty="0"/>
              <a:t>, the conditional distributions given \mu and \tau^2 are independent and normally distributed:</a:t>
            </a:r>
          </a:p>
          <a:p>
            <a:r>
              <a:rPr lang="en-US" dirty="0"/>
              <a:t> \</a:t>
            </a:r>
            <a:r>
              <a:rPr lang="en-US" dirty="0" err="1"/>
              <a:t>theta_j</a:t>
            </a:r>
            <a:r>
              <a:rPr lang="en-US" dirty="0"/>
              <a:t> | \mu, \tau^2, y \sim N \left( \frac{\frac{\bar{y}_j}{\sigma^2/</a:t>
            </a:r>
            <a:r>
              <a:rPr lang="en-US" dirty="0" err="1"/>
              <a:t>n_j</a:t>
            </a:r>
            <a:r>
              <a:rPr lang="en-US" dirty="0"/>
              <a:t>} + \frac{\mu}{\tau^2}}{\frac{1}{\sigma^2/</a:t>
            </a:r>
            <a:r>
              <a:rPr lang="en-US" dirty="0" err="1"/>
              <a:t>n_j</a:t>
            </a:r>
            <a:r>
              <a:rPr lang="en-US" dirty="0"/>
              <a:t>} + \frac{1}{\tau^2}}, \frac{1}{\frac{1}{\sigma^2/</a:t>
            </a:r>
            <a:r>
              <a:rPr lang="en-US" dirty="0" err="1"/>
              <a:t>n_j</a:t>
            </a:r>
            <a:r>
              <a:rPr lang="en-US" dirty="0"/>
              <a:t>} + \frac{1}{\tau^2}} \right) </a:t>
            </a:r>
          </a:p>
        </p:txBody>
      </p:sp>
      <p:sp>
        <p:nvSpPr>
          <p:cNvPr id="4" name="Slide Number Placeholder 3"/>
          <p:cNvSpPr>
            <a:spLocks noGrp="1"/>
          </p:cNvSpPr>
          <p:nvPr>
            <p:ph type="sldNum" sz="quarter" idx="5"/>
          </p:nvPr>
        </p:nvSpPr>
        <p:spPr/>
        <p:txBody>
          <a:bodyPr/>
          <a:lstStyle/>
          <a:p>
            <a:fld id="{ED0434E8-B60F-E047-A53D-C83843599167}" type="slidenum">
              <a:rPr lang="en-US" smtClean="0"/>
              <a:t>25</a:t>
            </a:fld>
            <a:endParaRPr lang="en-US"/>
          </a:p>
        </p:txBody>
      </p:sp>
    </p:spTree>
    <p:extLst>
      <p:ext uri="{BB962C8B-B14F-4D97-AF65-F5344CB8AC3E}">
        <p14:creationId xmlns:p14="http://schemas.microsoft.com/office/powerpoint/2010/main" val="413829487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MR10"/>
              </a:rPr>
              <a:t>For many problems, this decomposition is no help, because the ‘marginal likelihood’ factor, </a:t>
            </a:r>
            <a:r>
              <a:rPr lang="en-US" sz="1800" dirty="0">
                <a:effectLst/>
                <a:latin typeface="CMMI10"/>
              </a:rPr>
              <a:t>p</a:t>
            </a:r>
            <a:r>
              <a:rPr lang="en-US" sz="1800" dirty="0">
                <a:effectLst/>
                <a:latin typeface="CMR10"/>
              </a:rPr>
              <a:t>(</a:t>
            </a:r>
            <a:r>
              <a:rPr lang="en-US" sz="1800" dirty="0">
                <a:effectLst/>
                <a:latin typeface="CMMI10"/>
              </a:rPr>
              <a:t>y</a:t>
            </a:r>
            <a:r>
              <a:rPr lang="en-US" sz="1800" dirty="0">
                <a:effectLst/>
                <a:latin typeface="CMSY10"/>
              </a:rPr>
              <a:t>|</a:t>
            </a:r>
            <a:r>
              <a:rPr lang="el-GR" sz="1800" dirty="0" err="1">
                <a:effectLst/>
                <a:latin typeface="CMMI10"/>
              </a:rPr>
              <a:t>μ,τ</a:t>
            </a:r>
            <a:r>
              <a:rPr lang="el-GR" sz="1800" dirty="0">
                <a:effectLst/>
                <a:latin typeface="CMR10"/>
              </a:rPr>
              <a:t>), </a:t>
            </a:r>
            <a:r>
              <a:rPr lang="en-US" sz="1800" dirty="0">
                <a:effectLst/>
                <a:latin typeface="CMR10"/>
              </a:rPr>
              <a:t>cannot generally be written in closed form. </a:t>
            </a:r>
            <a:endParaRPr lang="en-US" sz="2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MR10"/>
              </a:rPr>
              <a:t> </a:t>
            </a:r>
            <a:endParaRPr lang="en-US" dirty="0"/>
          </a:p>
          <a:p>
            <a:r>
              <a:rPr lang="en-US" dirty="0"/>
              <a:t>To compute the marginal posterior p(\mu, \tau^2 | y), we either integrate p(\theta, \mu, \tau^2 | y) with respect to \theta or use algebraic approaches. The marginal likelihood p(y|\mu, \tau^2) cannot generally be written in closed form.</a:t>
            </a:r>
          </a:p>
          <a:p>
            <a:endParaRPr lang="en-US" dirty="0"/>
          </a:p>
        </p:txBody>
      </p:sp>
      <p:sp>
        <p:nvSpPr>
          <p:cNvPr id="4" name="Slide Number Placeholder 3"/>
          <p:cNvSpPr>
            <a:spLocks noGrp="1"/>
          </p:cNvSpPr>
          <p:nvPr>
            <p:ph type="sldNum" sz="quarter" idx="5"/>
          </p:nvPr>
        </p:nvSpPr>
        <p:spPr/>
        <p:txBody>
          <a:bodyPr/>
          <a:lstStyle/>
          <a:p>
            <a:fld id="{ED0434E8-B60F-E047-A53D-C83843599167}" type="slidenum">
              <a:rPr lang="en-US" smtClean="0"/>
              <a:t>26</a:t>
            </a:fld>
            <a:endParaRPr lang="en-US"/>
          </a:p>
        </p:txBody>
      </p:sp>
    </p:spTree>
    <p:extLst>
      <p:ext uri="{BB962C8B-B14F-4D97-AF65-F5344CB8AC3E}">
        <p14:creationId xmlns:p14="http://schemas.microsoft.com/office/powerpoint/2010/main" val="291444673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MR10"/>
              </a:rPr>
              <a:t>For the normal distribution, however, the marginal likelihood has a particularly simple form. The marginal distributions of the group means </a:t>
            </a:r>
            <a:r>
              <a:rPr lang="en-US" sz="1800" dirty="0" err="1">
                <a:effectLst/>
                <a:latin typeface="CMMI10"/>
              </a:rPr>
              <a:t>y</a:t>
            </a:r>
            <a:r>
              <a:rPr lang="en-US" sz="1800" dirty="0" err="1">
                <a:effectLst/>
                <a:latin typeface="CMMI7"/>
              </a:rPr>
              <a:t>.j</a:t>
            </a:r>
            <a:r>
              <a:rPr lang="en-US" sz="1800" dirty="0">
                <a:effectLst/>
                <a:latin typeface="CMMI7"/>
              </a:rPr>
              <a:t> </a:t>
            </a:r>
            <a:r>
              <a:rPr lang="en-US" sz="1800" dirty="0">
                <a:effectLst/>
                <a:latin typeface="CMR10"/>
              </a:rPr>
              <a:t>, averaging over </a:t>
            </a:r>
            <a:r>
              <a:rPr lang="el-GR" sz="1800" dirty="0">
                <a:effectLst/>
                <a:latin typeface="CMMI10"/>
              </a:rPr>
              <a:t>θ</a:t>
            </a:r>
            <a:r>
              <a:rPr lang="el-GR" sz="1800" dirty="0">
                <a:effectLst/>
                <a:latin typeface="CMR10"/>
              </a:rPr>
              <a:t>, </a:t>
            </a:r>
            <a:r>
              <a:rPr lang="en-US" sz="1800" dirty="0">
                <a:effectLst/>
                <a:latin typeface="CMR10"/>
              </a:rPr>
              <a:t>are independent (but not identically distributed) normal: </a:t>
            </a:r>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E0E0E"/>
                </a:solidFill>
                <a:effectLst/>
                <a:latin typeface=".SF NS"/>
              </a:rPr>
              <a:t>Because the integrand of (p(\theta| \mu, \tau^2)) is jointly normal, \bar{y}_j are also normal with mean \mu and variance \sigma^2 / </a:t>
            </a:r>
            <a:r>
              <a:rPr lang="en-US" dirty="0" err="1">
                <a:solidFill>
                  <a:srgbClr val="0E0E0E"/>
                </a:solidFill>
                <a:effectLst/>
                <a:latin typeface=".SF NS"/>
              </a:rPr>
              <a:t>n_j</a:t>
            </a:r>
            <a:r>
              <a:rPr lang="en-US" dirty="0">
                <a:solidFill>
                  <a:srgbClr val="0E0E0E"/>
                </a:solidFill>
                <a:effectLst/>
                <a:latin typeface=".SF NS"/>
              </a:rPr>
              <a:t> + \tau^2. This simplifies the computation of the marginal distributions of the group means.</a:t>
            </a:r>
          </a:p>
          <a:p>
            <a:endParaRPr lang="en-US" dirty="0"/>
          </a:p>
        </p:txBody>
      </p:sp>
      <p:sp>
        <p:nvSpPr>
          <p:cNvPr id="4" name="Slide Number Placeholder 3"/>
          <p:cNvSpPr>
            <a:spLocks noGrp="1"/>
          </p:cNvSpPr>
          <p:nvPr>
            <p:ph type="sldNum" sz="quarter" idx="5"/>
          </p:nvPr>
        </p:nvSpPr>
        <p:spPr/>
        <p:txBody>
          <a:bodyPr/>
          <a:lstStyle/>
          <a:p>
            <a:fld id="{ED0434E8-B60F-E047-A53D-C83843599167}" type="slidenum">
              <a:rPr lang="en-US" smtClean="0"/>
              <a:t>27</a:t>
            </a:fld>
            <a:endParaRPr lang="en-US"/>
          </a:p>
        </p:txBody>
      </p:sp>
    </p:spTree>
    <p:extLst>
      <p:ext uri="{BB962C8B-B14F-4D97-AF65-F5344CB8AC3E}">
        <p14:creationId xmlns:p14="http://schemas.microsoft.com/office/powerpoint/2010/main" val="298186785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Since the marginal distributions are independent, we can write:</a:t>
            </a:r>
          </a:p>
          <a:p>
            <a:r>
              <a:rPr lang="en-US" dirty="0"/>
              <a:t> p(y | \mu, \tau^2) = \prod_{j=1}^J p(\bar{y}_j | \mu, \tau^2) </a:t>
            </a:r>
          </a:p>
          <a:p>
            <a:r>
              <a:rPr lang="en-US" dirty="0"/>
              <a:t>We then treat \mu and \tau^2 as the parameters to be estimated.</a:t>
            </a:r>
          </a:p>
        </p:txBody>
      </p:sp>
      <p:sp>
        <p:nvSpPr>
          <p:cNvPr id="4" name="Slide Number Placeholder 3"/>
          <p:cNvSpPr>
            <a:spLocks noGrp="1"/>
          </p:cNvSpPr>
          <p:nvPr>
            <p:ph type="sldNum" sz="quarter" idx="5"/>
          </p:nvPr>
        </p:nvSpPr>
        <p:spPr/>
        <p:txBody>
          <a:bodyPr/>
          <a:lstStyle/>
          <a:p>
            <a:fld id="{ED0434E8-B60F-E047-A53D-C83843599167}" type="slidenum">
              <a:rPr lang="en-US" smtClean="0"/>
              <a:t>28</a:t>
            </a:fld>
            <a:endParaRPr lang="en-US"/>
          </a:p>
        </p:txBody>
      </p:sp>
    </p:spTree>
    <p:extLst>
      <p:ext uri="{BB962C8B-B14F-4D97-AF65-F5344CB8AC3E}">
        <p14:creationId xmlns:p14="http://schemas.microsoft.com/office/powerpoint/2010/main" val="46646716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get p(\mu | y), we use the conditional posterior (p(µ|</a:t>
            </a:r>
            <a:r>
              <a:rPr lang="el-GR" dirty="0"/>
              <a:t>τ^2, </a:t>
            </a:r>
            <a:r>
              <a:rPr lang="en-US" dirty="0"/>
              <a:t>y)). This involves rearranging terms and integrating out (\tau^2).</a:t>
            </a:r>
          </a:p>
        </p:txBody>
      </p:sp>
      <p:sp>
        <p:nvSpPr>
          <p:cNvPr id="4" name="Slide Number Placeholder 3"/>
          <p:cNvSpPr>
            <a:spLocks noGrp="1"/>
          </p:cNvSpPr>
          <p:nvPr>
            <p:ph type="sldNum" sz="quarter" idx="5"/>
          </p:nvPr>
        </p:nvSpPr>
        <p:spPr/>
        <p:txBody>
          <a:bodyPr/>
          <a:lstStyle/>
          <a:p>
            <a:fld id="{ED0434E8-B60F-E047-A53D-C83843599167}" type="slidenum">
              <a:rPr lang="en-US" smtClean="0"/>
              <a:t>29</a:t>
            </a:fld>
            <a:endParaRPr lang="en-US"/>
          </a:p>
        </p:txBody>
      </p:sp>
    </p:spTree>
    <p:extLst>
      <p:ext uri="{BB962C8B-B14F-4D97-AF65-F5344CB8AC3E}">
        <p14:creationId xmlns:p14="http://schemas.microsoft.com/office/powerpoint/2010/main" val="31714096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E0E0E"/>
                </a:solidFill>
                <a:effectLst/>
                <a:latin typeface=".SF NS"/>
              </a:rPr>
              <a:t>By the end of this lesson, you will be able to perform Bayesian analysis of conjugate hierarchical models. </a:t>
            </a:r>
          </a:p>
          <a:p>
            <a:endParaRPr lang="en-US" dirty="0"/>
          </a:p>
        </p:txBody>
      </p:sp>
      <p:sp>
        <p:nvSpPr>
          <p:cNvPr id="4" name="Slide Number Placeholder 3"/>
          <p:cNvSpPr>
            <a:spLocks noGrp="1"/>
          </p:cNvSpPr>
          <p:nvPr>
            <p:ph type="sldNum" sz="quarter" idx="5"/>
          </p:nvPr>
        </p:nvSpPr>
        <p:spPr/>
        <p:txBody>
          <a:bodyPr/>
          <a:lstStyle/>
          <a:p>
            <a:fld id="{ED0434E8-B60F-E047-A53D-C83843599167}" type="slidenum">
              <a:rPr lang="en-US" smtClean="0"/>
              <a:t>3</a:t>
            </a:fld>
            <a:endParaRPr lang="en-US"/>
          </a:p>
        </p:txBody>
      </p:sp>
    </p:spTree>
    <p:extLst>
      <p:ext uri="{BB962C8B-B14F-4D97-AF65-F5344CB8AC3E}">
        <p14:creationId xmlns:p14="http://schemas.microsoft.com/office/powerpoint/2010/main" val="126874853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(\tau^2), we set (\mu = \mu_0) and evaluate the denominator of the posterior distribution:</a:t>
            </a:r>
          </a:p>
          <a:p>
            <a:r>
              <a:rPr lang="en-US" dirty="0"/>
              <a:t> p(\tau^2 | y) \</a:t>
            </a:r>
            <a:r>
              <a:rPr lang="en-US" dirty="0" err="1"/>
              <a:t>propto</a:t>
            </a:r>
            <a:r>
              <a:rPr lang="en-US" dirty="0"/>
              <a:t> p(y | \tau^2, \mu_0) p(\tau^2) </a:t>
            </a:r>
          </a:p>
          <a:p>
            <a:r>
              <a:rPr lang="en-US" dirty="0"/>
              <a:t>Choosing an appropriate prior for (\tau^2) ensures a proper posterior distribution.</a:t>
            </a:r>
          </a:p>
        </p:txBody>
      </p:sp>
      <p:sp>
        <p:nvSpPr>
          <p:cNvPr id="4" name="Slide Number Placeholder 3"/>
          <p:cNvSpPr>
            <a:spLocks noGrp="1"/>
          </p:cNvSpPr>
          <p:nvPr>
            <p:ph type="sldNum" sz="quarter" idx="5"/>
          </p:nvPr>
        </p:nvSpPr>
        <p:spPr/>
        <p:txBody>
          <a:bodyPr/>
          <a:lstStyle/>
          <a:p>
            <a:fld id="{ED0434E8-B60F-E047-A53D-C83843599167}" type="slidenum">
              <a:rPr lang="en-US" smtClean="0"/>
              <a:t>30</a:t>
            </a:fld>
            <a:endParaRPr lang="en-US"/>
          </a:p>
        </p:txBody>
      </p:sp>
    </p:spTree>
    <p:extLst>
      <p:ext uri="{BB962C8B-B14F-4D97-AF65-F5344CB8AC3E}">
        <p14:creationId xmlns:p14="http://schemas.microsoft.com/office/powerpoint/2010/main" val="206704838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E0E0E"/>
                </a:solidFill>
                <a:effectLst/>
                <a:latin typeface=".SF NS"/>
              </a:rPr>
              <a:t>A noninformative prior for (\tau^2) is (p(\tau^2) \</a:t>
            </a:r>
            <a:r>
              <a:rPr lang="en-US" dirty="0" err="1">
                <a:solidFill>
                  <a:srgbClr val="0E0E0E"/>
                </a:solidFill>
                <a:effectLst/>
                <a:latin typeface=".SF NS"/>
              </a:rPr>
              <a:t>propto</a:t>
            </a:r>
            <a:r>
              <a:rPr lang="en-US" dirty="0">
                <a:solidFill>
                  <a:srgbClr val="0E0E0E"/>
                </a:solidFill>
                <a:effectLst/>
                <a:latin typeface=".SF NS"/>
              </a:rPr>
              <a:t> 1/\tau^2), but this results in an improper posterior. Instead, use a prior such as (p(\tau^2) \</a:t>
            </a:r>
            <a:r>
              <a:rPr lang="en-US" dirty="0" err="1">
                <a:solidFill>
                  <a:srgbClr val="0E0E0E"/>
                </a:solidFill>
                <a:effectLst/>
                <a:latin typeface=".SF NS"/>
              </a:rPr>
              <a:t>propto</a:t>
            </a:r>
            <a:r>
              <a:rPr lang="en-US" dirty="0">
                <a:solidFill>
                  <a:srgbClr val="0E0E0E"/>
                </a:solidFill>
                <a:effectLst/>
                <a:latin typeface=".SF NS"/>
              </a:rPr>
              <a:t> 1/(\tau^2 + a^2)), where (a) is chosen based on prior knowledge.</a:t>
            </a:r>
          </a:p>
          <a:p>
            <a:endParaRPr lang="en-US" dirty="0"/>
          </a:p>
        </p:txBody>
      </p:sp>
      <p:sp>
        <p:nvSpPr>
          <p:cNvPr id="4" name="Slide Number Placeholder 3"/>
          <p:cNvSpPr>
            <a:spLocks noGrp="1"/>
          </p:cNvSpPr>
          <p:nvPr>
            <p:ph type="sldNum" sz="quarter" idx="5"/>
          </p:nvPr>
        </p:nvSpPr>
        <p:spPr/>
        <p:txBody>
          <a:bodyPr/>
          <a:lstStyle/>
          <a:p>
            <a:fld id="{ED0434E8-B60F-E047-A53D-C83843599167}" type="slidenum">
              <a:rPr lang="en-US" smtClean="0"/>
              <a:t>31</a:t>
            </a:fld>
            <a:endParaRPr lang="en-US"/>
          </a:p>
        </p:txBody>
      </p:sp>
    </p:spTree>
    <p:extLst>
      <p:ext uri="{BB962C8B-B14F-4D97-AF65-F5344CB8AC3E}">
        <p14:creationId xmlns:p14="http://schemas.microsoft.com/office/powerpoint/2010/main" val="268531185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compute the posterior distribution:</a:t>
            </a:r>
          </a:p>
          <a:p>
            <a:endParaRPr lang="en-US" dirty="0"/>
          </a:p>
          <a:p>
            <a:r>
              <a:rPr lang="en-US" dirty="0"/>
              <a:t>	1.	Evaluate the one-dimensional posterior (p(\tau^2 | y)) on a grid.</a:t>
            </a:r>
          </a:p>
          <a:p>
            <a:r>
              <a:rPr lang="en-US" dirty="0"/>
              <a:t>	2.	Sample (\tau^2) from (p(\tau^2 | y)) using the inverse CDF method.</a:t>
            </a:r>
          </a:p>
          <a:p>
            <a:r>
              <a:rPr lang="en-US" dirty="0"/>
              <a:t>	3.	Sample (\mu) from p(µ|</a:t>
            </a:r>
            <a:r>
              <a:rPr lang="el-GR" dirty="0"/>
              <a:t>τ^2, </a:t>
            </a:r>
            <a:r>
              <a:rPr lang="en-US" dirty="0"/>
              <a:t>y).</a:t>
            </a:r>
          </a:p>
          <a:p>
            <a:r>
              <a:rPr lang="en-US" dirty="0"/>
              <a:t>	4.	Sample \theta from p(\theta | µ, </a:t>
            </a:r>
            <a:r>
              <a:rPr lang="el-GR" dirty="0"/>
              <a:t>τ^2, </a:t>
            </a:r>
            <a:r>
              <a:rPr lang="en-US" dirty="0"/>
              <a:t>y).</a:t>
            </a:r>
          </a:p>
        </p:txBody>
      </p:sp>
      <p:sp>
        <p:nvSpPr>
          <p:cNvPr id="4" name="Slide Number Placeholder 3"/>
          <p:cNvSpPr>
            <a:spLocks noGrp="1"/>
          </p:cNvSpPr>
          <p:nvPr>
            <p:ph type="sldNum" sz="quarter" idx="5"/>
          </p:nvPr>
        </p:nvSpPr>
        <p:spPr/>
        <p:txBody>
          <a:bodyPr/>
          <a:lstStyle/>
          <a:p>
            <a:fld id="{ED0434E8-B60F-E047-A53D-C83843599167}" type="slidenum">
              <a:rPr lang="en-US" smtClean="0"/>
              <a:t>32</a:t>
            </a:fld>
            <a:endParaRPr lang="en-US"/>
          </a:p>
        </p:txBody>
      </p:sp>
    </p:spTree>
    <p:extLst>
      <p:ext uri="{BB962C8B-B14F-4D97-AF65-F5344CB8AC3E}">
        <p14:creationId xmlns:p14="http://schemas.microsoft.com/office/powerpoint/2010/main" val="65781998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 compute y_{\text{new}} | y from current experiments:</a:t>
            </a:r>
          </a:p>
          <a:p>
            <a:endParaRPr lang="en-US" dirty="0"/>
          </a:p>
          <a:p>
            <a:r>
              <a:rPr lang="en-US" dirty="0"/>
              <a:t>	1.	Obtain draws of parameters \mu, \tau^2, and \theta.</a:t>
            </a:r>
          </a:p>
          <a:p>
            <a:r>
              <a:rPr lang="en-US" dirty="0"/>
              <a:t>	2.	Draw y_{\text{new}} from p(y_{\text{new}} | \theta, \sigma^2).</a:t>
            </a:r>
          </a:p>
          <a:p>
            <a:endParaRPr lang="en-US" dirty="0"/>
          </a:p>
          <a:p>
            <a:r>
              <a:rPr lang="en-US" dirty="0"/>
              <a:t>For predicting future data from future experiments:</a:t>
            </a:r>
          </a:p>
          <a:p>
            <a:endParaRPr lang="en-US" dirty="0"/>
          </a:p>
          <a:p>
            <a:r>
              <a:rPr lang="en-US" dirty="0"/>
              <a:t>	1.	Draw \mu, \tau^2, and \theta_{\text{new}} from their posterior.</a:t>
            </a:r>
          </a:p>
          <a:p>
            <a:r>
              <a:rPr lang="en-US" dirty="0"/>
              <a:t>	2.	Draw y_{\text{new}} from p(y_{\text{new}} | \theta_{\text{new}}, \sigma^2).</a:t>
            </a:r>
          </a:p>
        </p:txBody>
      </p:sp>
      <p:sp>
        <p:nvSpPr>
          <p:cNvPr id="4" name="Slide Number Placeholder 3"/>
          <p:cNvSpPr>
            <a:spLocks noGrp="1"/>
          </p:cNvSpPr>
          <p:nvPr>
            <p:ph type="sldNum" sz="quarter" idx="5"/>
          </p:nvPr>
        </p:nvSpPr>
        <p:spPr/>
        <p:txBody>
          <a:bodyPr/>
          <a:lstStyle/>
          <a:p>
            <a:fld id="{ED0434E8-B60F-E047-A53D-C83843599167}" type="slidenum">
              <a:rPr lang="en-US" smtClean="0"/>
              <a:t>33</a:t>
            </a:fld>
            <a:endParaRPr lang="en-US"/>
          </a:p>
        </p:txBody>
      </p:sp>
    </p:spTree>
    <p:extLst>
      <p:ext uri="{BB962C8B-B14F-4D97-AF65-F5344CB8AC3E}">
        <p14:creationId xmlns:p14="http://schemas.microsoft.com/office/powerpoint/2010/main" val="34656042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E0E0E"/>
                </a:solidFill>
                <a:effectLst/>
                <a:latin typeface=".SF NS"/>
              </a:rPr>
              <a:t>To prepare for this lesson, review the rat-tumor example discussed in Lesson 1 and section 5.2 in the text, the ANOVA test and the F-statistics, and the concepts of Mean Square Between (MSB) and Mean Squared Error (MSE). These topics will help you understand the hierarchical models we will discuss.</a:t>
            </a:r>
          </a:p>
          <a:p>
            <a:endParaRPr lang="en-US" dirty="0"/>
          </a:p>
        </p:txBody>
      </p:sp>
      <p:sp>
        <p:nvSpPr>
          <p:cNvPr id="4" name="Slide Number Placeholder 3"/>
          <p:cNvSpPr>
            <a:spLocks noGrp="1"/>
          </p:cNvSpPr>
          <p:nvPr>
            <p:ph type="sldNum" sz="quarter" idx="5"/>
          </p:nvPr>
        </p:nvSpPr>
        <p:spPr/>
        <p:txBody>
          <a:bodyPr/>
          <a:lstStyle/>
          <a:p>
            <a:fld id="{ED0434E8-B60F-E047-A53D-C83843599167}" type="slidenum">
              <a:rPr lang="en-US" smtClean="0"/>
              <a:t>4</a:t>
            </a:fld>
            <a:endParaRPr lang="en-US"/>
          </a:p>
        </p:txBody>
      </p:sp>
    </p:spTree>
    <p:extLst>
      <p:ext uri="{BB962C8B-B14F-4D97-AF65-F5344CB8AC3E}">
        <p14:creationId xmlns:p14="http://schemas.microsoft.com/office/powerpoint/2010/main" val="38409319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E0E0E"/>
                </a:solidFill>
                <a:effectLst/>
                <a:latin typeface=".SF NS"/>
              </a:rPr>
              <a:t>Simulations are more challenging with hierarchical models because visualizations are complex.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0E0E0E"/>
              </a:solidFill>
              <a:effectLst/>
              <a:latin typeface=".SF N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E0E0E"/>
                </a:solidFill>
                <a:effectLst/>
                <a:latin typeface=".SF NS"/>
              </a:rPr>
              <a:t>We aim to simplify this challenge by exploring conjugate priors for hierarchical models.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0E0E0E"/>
              </a:solidFill>
              <a:effectLst/>
              <a:latin typeface=".SF N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E0E0E"/>
                </a:solidFill>
                <a:effectLst/>
                <a:latin typeface=".SF NS"/>
              </a:rPr>
              <a:t>We will use the beta-binomial model for the rat-tumor example as our primary illustration.</a:t>
            </a:r>
          </a:p>
          <a:p>
            <a:endParaRPr lang="en-US" dirty="0"/>
          </a:p>
        </p:txBody>
      </p:sp>
      <p:sp>
        <p:nvSpPr>
          <p:cNvPr id="4" name="Slide Number Placeholder 3"/>
          <p:cNvSpPr>
            <a:spLocks noGrp="1"/>
          </p:cNvSpPr>
          <p:nvPr>
            <p:ph type="sldNum" sz="quarter" idx="5"/>
          </p:nvPr>
        </p:nvSpPr>
        <p:spPr/>
        <p:txBody>
          <a:bodyPr/>
          <a:lstStyle/>
          <a:p>
            <a:fld id="{ED0434E8-B60F-E047-A53D-C83843599167}" type="slidenum">
              <a:rPr lang="en-US" smtClean="0"/>
              <a:t>5</a:t>
            </a:fld>
            <a:endParaRPr lang="en-US"/>
          </a:p>
        </p:txBody>
      </p:sp>
    </p:spTree>
    <p:extLst>
      <p:ext uri="{BB962C8B-B14F-4D97-AF65-F5344CB8AC3E}">
        <p14:creationId xmlns:p14="http://schemas.microsoft.com/office/powerpoint/2010/main" val="5844657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first perform the following three steps analytically.</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Write the joint posterior density, </a:t>
                </a:r>
                <a14:m>
                  <m:oMath xmlns:m="http://schemas.openxmlformats.org/officeDocument/2006/math">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𝜃</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𝜑</m:t>
                        </m:r>
                      </m:e>
                      <m:e>
                        <m:r>
                          <a:rPr lang="en-US" b="0" i="1" smtClean="0">
                            <a:latin typeface="Cambria Math" panose="02040503050406030204" pitchFamily="18" charset="0"/>
                          </a:rPr>
                          <m:t>𝑦</m:t>
                        </m:r>
                      </m:e>
                    </m:d>
                  </m:oMath>
                </a14:m>
                <a:r>
                  <a:rPr lang="en-US" dirty="0"/>
                  <a:t>, in unnormalized form as a product of the likelihood </a:t>
                </a:r>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b="0" i="1" smtClean="0">
                            <a:latin typeface="Cambria Math" panose="02040503050406030204" pitchFamily="18" charset="0"/>
                          </a:rPr>
                          <m:t>𝑦</m:t>
                        </m:r>
                      </m:e>
                      <m:e>
                        <m:r>
                          <a:rPr lang="en-US" i="1" smtClean="0">
                            <a:latin typeface="Cambria Math" panose="02040503050406030204" pitchFamily="18" charset="0"/>
                            <a:ea typeface="Cambria Math" panose="02040503050406030204" pitchFamily="18" charset="0"/>
                          </a:rPr>
                          <m:t>𝜃</m:t>
                        </m:r>
                      </m:e>
                    </m:d>
                    <m:r>
                      <m:rPr>
                        <m:nor/>
                      </m:rPr>
                      <a:rPr lang="el-GR" dirty="0" smtClean="0"/>
                      <m:t>, </m:t>
                    </m:r>
                    <m:r>
                      <m:rPr>
                        <m:nor/>
                      </m:rPr>
                      <a:rPr lang="en-US" dirty="0" smtClean="0"/>
                      <m:t>the</m:t>
                    </m:r>
                    <m:r>
                      <m:rPr>
                        <m:nor/>
                      </m:rPr>
                      <a:rPr lang="en-US" dirty="0" smtClean="0"/>
                      <m:t> </m:t>
                    </m:r>
                    <m:r>
                      <m:rPr>
                        <m:nor/>
                      </m:rPr>
                      <a:rPr lang="en-US" dirty="0" smtClean="0"/>
                      <m:t>population</m:t>
                    </m:r>
                    <m:r>
                      <m:rPr>
                        <m:nor/>
                      </m:rPr>
                      <a:rPr lang="en-US" dirty="0" smtClean="0"/>
                      <m:t> </m:t>
                    </m:r>
                    <m:r>
                      <m:rPr>
                        <m:nor/>
                      </m:rPr>
                      <a:rPr lang="en-US" dirty="0" smtClean="0"/>
                      <m:t>distribution</m:t>
                    </m:r>
                    <m:r>
                      <m:rPr>
                        <m:nor/>
                      </m:rPr>
                      <a:rPr lang="en-US" dirty="0" smtClean="0"/>
                      <m:t> </m:t>
                    </m:r>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ea typeface="Cambria Math" panose="02040503050406030204" pitchFamily="18" charset="0"/>
                          </a:rPr>
                          <m:t>𝜃</m:t>
                        </m:r>
                      </m:e>
                      <m:e>
                        <m:r>
                          <a:rPr lang="en-US" i="1">
                            <a:latin typeface="Cambria Math" panose="02040503050406030204" pitchFamily="18" charset="0"/>
                            <a:ea typeface="Cambria Math" panose="02040503050406030204" pitchFamily="18" charset="0"/>
                          </a:rPr>
                          <m:t>𝜑</m:t>
                        </m:r>
                      </m:e>
                    </m:d>
                  </m:oMath>
                </a14:m>
                <a:r>
                  <a:rPr lang="en-US" dirty="0"/>
                  <a:t>, and the hyperprior distribution </a:t>
                </a:r>
                <a14:m>
                  <m:oMath xmlns:m="http://schemas.openxmlformats.org/officeDocument/2006/math">
                    <m:r>
                      <a:rPr lang="en-US" b="0" i="1" smtClean="0">
                        <a:latin typeface="Cambria Math" panose="02040503050406030204" pitchFamily="18" charset="0"/>
                        <a:ea typeface="Cambria Math" panose="02040503050406030204" pitchFamily="18" charset="0"/>
                      </a:rPr>
                      <m:t>𝑝</m:t>
                    </m:r>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𝜑</m:t>
                    </m:r>
                    <m:r>
                      <a:rPr lang="en-US" b="0" i="0" smtClean="0">
                        <a:latin typeface="Cambria Math" panose="02040503050406030204" pitchFamily="18" charset="0"/>
                        <a:ea typeface="Cambria Math" panose="02040503050406030204" pitchFamily="18" charset="0"/>
                      </a:rPr>
                      <m:t>)</m:t>
                    </m:r>
                  </m:oMath>
                </a14:m>
                <a:r>
                  <a:rPr lang="el-GR" dirty="0"/>
                  <a:t>. </a:t>
                </a:r>
                <a:r>
                  <a:rPr lang="en-US" dirty="0"/>
                  <a:t> This is usually immediately gotten from the problem.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Determine </a:t>
                </a:r>
                <a:r>
                  <a:rPr lang="en-US" i="1" dirty="0"/>
                  <a:t>analytically</a:t>
                </a:r>
                <a:r>
                  <a:rPr lang="en-US" dirty="0"/>
                  <a:t> the conditional posterior density of </a:t>
                </a:r>
                <a14:m>
                  <m:oMath xmlns:m="http://schemas.openxmlformats.org/officeDocument/2006/math">
                    <m:r>
                      <a:rPr lang="en-US" i="1">
                        <a:latin typeface="Cambria Math" panose="02040503050406030204" pitchFamily="18" charset="0"/>
                        <a:ea typeface="Cambria Math" panose="02040503050406030204" pitchFamily="18" charset="0"/>
                      </a:rPr>
                      <m:t>𝜃</m:t>
                    </m:r>
                  </m:oMath>
                </a14:m>
                <a:r>
                  <a:rPr lang="el-GR" dirty="0"/>
                  <a:t> </a:t>
                </a:r>
                <a:r>
                  <a:rPr lang="en-US" dirty="0"/>
                  <a:t>given the hyperparameters </a:t>
                </a:r>
                <a14:m>
                  <m:oMath xmlns:m="http://schemas.openxmlformats.org/officeDocument/2006/math">
                    <m:r>
                      <a:rPr lang="en-US" i="1" smtClean="0">
                        <a:latin typeface="Cambria Math" panose="02040503050406030204" pitchFamily="18" charset="0"/>
                        <a:ea typeface="Cambria Math" panose="02040503050406030204" pitchFamily="18" charset="0"/>
                      </a:rPr>
                      <m:t>𝜑</m:t>
                    </m:r>
                  </m:oMath>
                </a14:m>
                <a:r>
                  <a:rPr lang="el-GR" dirty="0"/>
                  <a:t>; </a:t>
                </a:r>
                <a:r>
                  <a:rPr lang="en-US" dirty="0"/>
                  <a:t>for fixed observed y, this is a function of </a:t>
                </a:r>
                <a14:m>
                  <m:oMath xmlns:m="http://schemas.openxmlformats.org/officeDocument/2006/math">
                    <m:r>
                      <a:rPr lang="en-US" i="1">
                        <a:latin typeface="Cambria Math" panose="02040503050406030204" pitchFamily="18" charset="0"/>
                        <a:ea typeface="Cambria Math" panose="02040503050406030204" pitchFamily="18" charset="0"/>
                      </a:rPr>
                      <m:t>𝜑</m:t>
                    </m:r>
                  </m:oMath>
                </a14:m>
                <a:r>
                  <a:rPr lang="el-GR" dirty="0"/>
                  <a:t>, </a:t>
                </a:r>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ea typeface="Cambria Math" panose="02040503050406030204" pitchFamily="18" charset="0"/>
                          </a:rPr>
                          <m:t>𝜃</m:t>
                        </m:r>
                      </m:e>
                      <m:e>
                        <m:r>
                          <a:rPr lang="en-US" i="1">
                            <a:latin typeface="Cambria Math" panose="02040503050406030204" pitchFamily="18" charset="0"/>
                            <a:ea typeface="Cambria Math" panose="02040503050406030204" pitchFamily="18" charset="0"/>
                          </a:rPr>
                          <m:t>𝜑</m:t>
                        </m:r>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rPr>
                          <m:t>𝑦</m:t>
                        </m:r>
                      </m:e>
                    </m:d>
                  </m:oMath>
                </a14:m>
                <a:r>
                  <a:rPr lang="en-US" dirty="0"/>
                  <a:t>. This is generally easy since it comes from the equation displayed</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Estimate </a:t>
                </a:r>
                <a14:m>
                  <m:oMath xmlns:m="http://schemas.openxmlformats.org/officeDocument/2006/math">
                    <m:r>
                      <a:rPr lang="en-US" i="1">
                        <a:latin typeface="Cambria Math" panose="02040503050406030204" pitchFamily="18" charset="0"/>
                        <a:ea typeface="Cambria Math" panose="02040503050406030204" pitchFamily="18" charset="0"/>
                      </a:rPr>
                      <m:t>𝜑</m:t>
                    </m:r>
                  </m:oMath>
                </a14:m>
                <a:r>
                  <a:rPr lang="el-GR" dirty="0"/>
                  <a:t> </a:t>
                </a:r>
                <a:r>
                  <a:rPr lang="en-US" dirty="0"/>
                  <a:t>using the Bayesian paradigm; that is, obtain its marginal posterior distribution, </a:t>
                </a:r>
                <a14:m>
                  <m:oMath xmlns:m="http://schemas.openxmlformats.org/officeDocument/2006/math">
                    <m:r>
                      <a:rPr lang="en-US" i="1" smtClean="0">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ea typeface="Cambria Math" panose="02040503050406030204" pitchFamily="18" charset="0"/>
                          </a:rPr>
                          <m:t>𝜑</m:t>
                        </m:r>
                      </m:e>
                      <m:e>
                        <m:r>
                          <a:rPr lang="en-US" b="0" i="1" smtClean="0">
                            <a:latin typeface="Cambria Math" panose="02040503050406030204" pitchFamily="18" charset="0"/>
                            <a:ea typeface="Cambria Math" panose="02040503050406030204" pitchFamily="18" charset="0"/>
                          </a:rPr>
                          <m:t>𝑦</m:t>
                        </m:r>
                      </m:e>
                    </m:d>
                  </m:oMath>
                </a14:m>
                <a:r>
                  <a:rPr lang="en-US" dirty="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first step is immediate. and the second step is easy for conjugate models because, conditional on </a:t>
                </a:r>
                <a:r>
                  <a:rPr lang="el-GR" dirty="0"/>
                  <a:t>φ, </a:t>
                </a:r>
                <a:r>
                  <a:rPr lang="en-US" dirty="0"/>
                  <a:t>the population distribution for </a:t>
                </a:r>
                <a:r>
                  <a:rPr lang="el-GR" dirty="0"/>
                  <a:t>θ </a:t>
                </a:r>
                <a:r>
                  <a:rPr lang="en-US" dirty="0"/>
                  <a:t>is just the independent and identically distributed product we discussed from lesson 1 (theorem 5.1 in the textbook), so that the conditional posterior density is a product of conjugate posterior densities for the components </a:t>
                </a:r>
                <a:r>
                  <a:rPr lang="el-GR" dirty="0"/>
                  <a:t>θ</a:t>
                </a:r>
                <a:r>
                  <a:rPr lang="en-US" dirty="0"/>
                  <a:t>j.</a:t>
                </a:r>
              </a:p>
              <a:p>
                <a:endParaRPr lang="en-US"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first perform the following three steps analytically.</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Write the joint posterior density, </a:t>
                </a:r>
                <a:r>
                  <a:rPr lang="en-US" b="0" i="0">
                    <a:latin typeface="Cambria Math" panose="02040503050406030204" pitchFamily="18" charset="0"/>
                  </a:rPr>
                  <a:t>𝑝(</a:t>
                </a:r>
                <a:r>
                  <a:rPr lang="en-US" b="0" i="0">
                    <a:latin typeface="Cambria Math" panose="02040503050406030204" pitchFamily="18" charset="0"/>
                    <a:ea typeface="Cambria Math" panose="02040503050406030204" pitchFamily="18" charset="0"/>
                  </a:rPr>
                  <a:t>𝜃,𝜑│</a:t>
                </a:r>
                <a:r>
                  <a:rPr lang="en-US" b="0" i="0">
                    <a:latin typeface="Cambria Math" panose="02040503050406030204" pitchFamily="18" charset="0"/>
                  </a:rPr>
                  <a:t>𝑦)</a:t>
                </a:r>
                <a:r>
                  <a:rPr lang="en-US" dirty="0"/>
                  <a:t>, in unnormalized form as a product of the likelihood </a:t>
                </a:r>
                <a:r>
                  <a:rPr lang="en-US" i="0">
                    <a:latin typeface="Cambria Math" panose="02040503050406030204" pitchFamily="18" charset="0"/>
                  </a:rPr>
                  <a:t>𝑝(</a:t>
                </a:r>
                <a:r>
                  <a:rPr lang="en-US" b="0" i="0">
                    <a:latin typeface="Cambria Math" panose="02040503050406030204" pitchFamily="18" charset="0"/>
                  </a:rPr>
                  <a:t>𝑦│</a:t>
                </a:r>
                <a:r>
                  <a:rPr lang="en-US" i="0">
                    <a:latin typeface="Cambria Math" panose="02040503050406030204" pitchFamily="18" charset="0"/>
                    <a:ea typeface="Cambria Math" panose="02040503050406030204" pitchFamily="18" charset="0"/>
                  </a:rPr>
                  <a:t>𝜃)</a:t>
                </a:r>
                <a:r>
                  <a:rPr lang="el-GR" i="0" dirty="0">
                    <a:latin typeface="Cambria Math" panose="02040503050406030204" pitchFamily="18" charset="0"/>
                    <a:ea typeface="Cambria Math" panose="02040503050406030204" pitchFamily="18" charset="0"/>
                  </a:rPr>
                  <a:t>"</a:t>
                </a:r>
                <a:r>
                  <a:rPr lang="el-GR" i="0" dirty="0">
                    <a:latin typeface="Cambria Math" panose="02040503050406030204" pitchFamily="18" charset="0"/>
                  </a:rPr>
                  <a:t>, </a:t>
                </a:r>
                <a:r>
                  <a:rPr lang="en-US" i="0" dirty="0">
                    <a:latin typeface="Cambria Math" panose="02040503050406030204" pitchFamily="18" charset="0"/>
                  </a:rPr>
                  <a:t>the population distribution </a:t>
                </a:r>
                <a:r>
                  <a:rPr lang="en-US" i="0">
                    <a:latin typeface="Cambria Math" panose="02040503050406030204" pitchFamily="18" charset="0"/>
                  </a:rPr>
                  <a:t>" 𝑝(</a:t>
                </a:r>
                <a:r>
                  <a:rPr lang="en-US" i="0">
                    <a:latin typeface="Cambria Math" panose="02040503050406030204" pitchFamily="18" charset="0"/>
                    <a:ea typeface="Cambria Math" panose="02040503050406030204" pitchFamily="18" charset="0"/>
                  </a:rPr>
                  <a:t>𝜃│𝜑)</a:t>
                </a:r>
                <a:r>
                  <a:rPr lang="en-US" dirty="0"/>
                  <a:t>, and the hyperprior distribution </a:t>
                </a:r>
                <a:r>
                  <a:rPr lang="en-US" b="0" i="0">
                    <a:latin typeface="Cambria Math" panose="02040503050406030204" pitchFamily="18" charset="0"/>
                    <a:ea typeface="Cambria Math" panose="02040503050406030204" pitchFamily="18" charset="0"/>
                  </a:rPr>
                  <a:t>𝑝(</a:t>
                </a:r>
                <a:r>
                  <a:rPr lang="en-US" i="0">
                    <a:latin typeface="Cambria Math" panose="02040503050406030204" pitchFamily="18" charset="0"/>
                    <a:ea typeface="Cambria Math" panose="02040503050406030204" pitchFamily="18" charset="0"/>
                  </a:rPr>
                  <a:t>𝜑</a:t>
                </a:r>
                <a:r>
                  <a:rPr lang="en-US" b="0" i="0">
                    <a:latin typeface="Cambria Math" panose="02040503050406030204" pitchFamily="18" charset="0"/>
                    <a:ea typeface="Cambria Math" panose="02040503050406030204" pitchFamily="18" charset="0"/>
                  </a:rPr>
                  <a:t>)</a:t>
                </a:r>
                <a:r>
                  <a:rPr lang="el-GR" dirty="0"/>
                  <a:t>. </a:t>
                </a:r>
                <a:r>
                  <a:rPr lang="en-US" dirty="0"/>
                  <a:t> This is usually immediately gotten from the problem.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Determine </a:t>
                </a:r>
                <a:r>
                  <a:rPr lang="en-US" i="1" dirty="0"/>
                  <a:t>analytically</a:t>
                </a:r>
                <a:r>
                  <a:rPr lang="en-US" dirty="0"/>
                  <a:t> the conditional posterior density of </a:t>
                </a:r>
                <a:r>
                  <a:rPr lang="en-US" i="0">
                    <a:latin typeface="Cambria Math" panose="02040503050406030204" pitchFamily="18" charset="0"/>
                    <a:ea typeface="Cambria Math" panose="02040503050406030204" pitchFamily="18" charset="0"/>
                  </a:rPr>
                  <a:t>𝜃</a:t>
                </a:r>
                <a:r>
                  <a:rPr lang="el-GR" dirty="0"/>
                  <a:t> </a:t>
                </a:r>
                <a:r>
                  <a:rPr lang="en-US" dirty="0"/>
                  <a:t>given the hyperparameters </a:t>
                </a:r>
                <a:r>
                  <a:rPr lang="en-US" i="0">
                    <a:latin typeface="Cambria Math" panose="02040503050406030204" pitchFamily="18" charset="0"/>
                    <a:ea typeface="Cambria Math" panose="02040503050406030204" pitchFamily="18" charset="0"/>
                  </a:rPr>
                  <a:t>𝜑</a:t>
                </a:r>
                <a:r>
                  <a:rPr lang="el-GR" dirty="0"/>
                  <a:t>; </a:t>
                </a:r>
                <a:r>
                  <a:rPr lang="en-US" dirty="0"/>
                  <a:t>for fixed observed y, this is a function of </a:t>
                </a:r>
                <a:r>
                  <a:rPr lang="en-US" i="0">
                    <a:latin typeface="Cambria Math" panose="02040503050406030204" pitchFamily="18" charset="0"/>
                    <a:ea typeface="Cambria Math" panose="02040503050406030204" pitchFamily="18" charset="0"/>
                  </a:rPr>
                  <a:t>𝜑</a:t>
                </a:r>
                <a:r>
                  <a:rPr lang="el-GR" dirty="0"/>
                  <a:t>, </a:t>
                </a:r>
                <a:r>
                  <a:rPr lang="en-US" i="0">
                    <a:latin typeface="Cambria Math" panose="02040503050406030204" pitchFamily="18" charset="0"/>
                  </a:rPr>
                  <a:t>𝑝(</a:t>
                </a:r>
                <a:r>
                  <a:rPr lang="en-US" i="0">
                    <a:latin typeface="Cambria Math" panose="02040503050406030204" pitchFamily="18" charset="0"/>
                    <a:ea typeface="Cambria Math" panose="02040503050406030204" pitchFamily="18" charset="0"/>
                  </a:rPr>
                  <a:t>𝜃│𝜑</a:t>
                </a:r>
                <a:r>
                  <a:rPr lang="en-US" b="0" i="0">
                    <a:latin typeface="Cambria Math" panose="02040503050406030204" pitchFamily="18" charset="0"/>
                    <a:ea typeface="Cambria Math" panose="02040503050406030204" pitchFamily="18" charset="0"/>
                  </a:rPr>
                  <a:t>,</a:t>
                </a:r>
                <a:r>
                  <a:rPr lang="en-US" i="0">
                    <a:latin typeface="Cambria Math" panose="02040503050406030204" pitchFamily="18" charset="0"/>
                  </a:rPr>
                  <a:t>𝑦)</a:t>
                </a:r>
                <a:r>
                  <a:rPr lang="en-US" dirty="0"/>
                  <a:t>. This is generally easy since it comes from the equation displayed</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Estimate </a:t>
                </a:r>
                <a:r>
                  <a:rPr lang="en-US" i="0">
                    <a:latin typeface="Cambria Math" panose="02040503050406030204" pitchFamily="18" charset="0"/>
                    <a:ea typeface="Cambria Math" panose="02040503050406030204" pitchFamily="18" charset="0"/>
                  </a:rPr>
                  <a:t>𝜑</a:t>
                </a:r>
                <a:r>
                  <a:rPr lang="el-GR" dirty="0"/>
                  <a:t> </a:t>
                </a:r>
                <a:r>
                  <a:rPr lang="en-US" dirty="0"/>
                  <a:t>using the Bayesian paradigm; that is, obtain its marginal posterior distribution, </a:t>
                </a:r>
                <a:r>
                  <a:rPr lang="en-US" i="0">
                    <a:latin typeface="Cambria Math" panose="02040503050406030204" pitchFamily="18" charset="0"/>
                  </a:rPr>
                  <a:t>𝑝(</a:t>
                </a:r>
                <a:r>
                  <a:rPr lang="en-US" i="0">
                    <a:latin typeface="Cambria Math" panose="02040503050406030204" pitchFamily="18" charset="0"/>
                    <a:ea typeface="Cambria Math" panose="02040503050406030204" pitchFamily="18" charset="0"/>
                  </a:rPr>
                  <a:t>𝜑│</a:t>
                </a:r>
                <a:r>
                  <a:rPr lang="en-US" b="0" i="0">
                    <a:latin typeface="Cambria Math" panose="02040503050406030204" pitchFamily="18" charset="0"/>
                    <a:ea typeface="Cambria Math" panose="02040503050406030204" pitchFamily="18" charset="0"/>
                  </a:rPr>
                  <a:t>𝑦)</a:t>
                </a:r>
                <a:r>
                  <a:rPr lang="en-US" dirty="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first step is immediate. and the second step is easy for conjugate models because, conditional on </a:t>
                </a:r>
                <a:r>
                  <a:rPr lang="el-GR" dirty="0"/>
                  <a:t>φ, </a:t>
                </a:r>
                <a:r>
                  <a:rPr lang="en-US" dirty="0"/>
                  <a:t>the population distribution for </a:t>
                </a:r>
                <a:r>
                  <a:rPr lang="el-GR" dirty="0"/>
                  <a:t>θ </a:t>
                </a:r>
                <a:r>
                  <a:rPr lang="en-US" dirty="0"/>
                  <a:t>is just the independent and identically distributed product we discussed from lesson 1 (theorem 5.1 in the textbook), so that the conditional posterior density is a product of conjugate posterior densities for the components </a:t>
                </a:r>
                <a:r>
                  <a:rPr lang="el-GR" dirty="0"/>
                  <a:t>θ</a:t>
                </a:r>
                <a:r>
                  <a:rPr lang="en-US" dirty="0"/>
                  <a:t>j.</a:t>
                </a:r>
              </a:p>
              <a:p>
                <a:endParaRPr lang="en-US" dirty="0"/>
              </a:p>
            </p:txBody>
          </p:sp>
        </mc:Fallback>
      </mc:AlternateContent>
      <p:sp>
        <p:nvSpPr>
          <p:cNvPr id="4" name="Slide Number Placeholder 3"/>
          <p:cNvSpPr>
            <a:spLocks noGrp="1"/>
          </p:cNvSpPr>
          <p:nvPr>
            <p:ph type="sldNum" sz="quarter" idx="5"/>
          </p:nvPr>
        </p:nvSpPr>
        <p:spPr/>
        <p:txBody>
          <a:bodyPr/>
          <a:lstStyle/>
          <a:p>
            <a:fld id="{ED0434E8-B60F-E047-A53D-C83843599167}" type="slidenum">
              <a:rPr lang="en-US" smtClean="0"/>
              <a:t>6</a:t>
            </a:fld>
            <a:endParaRPr lang="en-US"/>
          </a:p>
        </p:txBody>
      </p:sp>
    </p:spTree>
    <p:extLst>
      <p:ext uri="{BB962C8B-B14F-4D97-AF65-F5344CB8AC3E}">
        <p14:creationId xmlns:p14="http://schemas.microsoft.com/office/powerpoint/2010/main" val="10848523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CMR10"/>
              </a:rPr>
              <a:t>The third step can be performed by brute force by integrating the joint posterior distribution over </a:t>
            </a:r>
            <a:r>
              <a:rPr lang="el-GR" sz="1800" dirty="0">
                <a:effectLst/>
                <a:latin typeface="CMMI10"/>
              </a:rPr>
              <a:t>θ</a:t>
            </a:r>
            <a:r>
              <a:rPr lang="el-GR" sz="1800" dirty="0">
                <a:effectLst/>
                <a:latin typeface="CMR10"/>
              </a:rPr>
              <a:t>: </a:t>
            </a:r>
            <a:endParaRPr lang="el-GR"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MR10"/>
              </a:rPr>
              <a:t>For many standard models, however, including the normal distribution, the marginal posterior distribution of </a:t>
            </a:r>
            <a:r>
              <a:rPr lang="el-GR" sz="1800" dirty="0">
                <a:effectLst/>
                <a:latin typeface="CMMI10"/>
              </a:rPr>
              <a:t>φ </a:t>
            </a:r>
            <a:r>
              <a:rPr lang="en-US" sz="1800" dirty="0">
                <a:effectLst/>
                <a:latin typeface="CMR10"/>
              </a:rPr>
              <a:t>can be computed algebraically using the conditional probability formula, </a:t>
            </a:r>
            <a:endParaRPr lang="en-US" dirty="0"/>
          </a:p>
          <a:p>
            <a:endParaRPr lang="en-US" dirty="0"/>
          </a:p>
        </p:txBody>
      </p:sp>
      <p:sp>
        <p:nvSpPr>
          <p:cNvPr id="4" name="Slide Number Placeholder 3"/>
          <p:cNvSpPr>
            <a:spLocks noGrp="1"/>
          </p:cNvSpPr>
          <p:nvPr>
            <p:ph type="sldNum" sz="quarter" idx="5"/>
          </p:nvPr>
        </p:nvSpPr>
        <p:spPr/>
        <p:txBody>
          <a:bodyPr/>
          <a:lstStyle/>
          <a:p>
            <a:fld id="{ED0434E8-B60F-E047-A53D-C83843599167}" type="slidenum">
              <a:rPr lang="en-US" smtClean="0"/>
              <a:t>7</a:t>
            </a:fld>
            <a:endParaRPr lang="en-US"/>
          </a:p>
        </p:txBody>
      </p:sp>
    </p:spTree>
    <p:extLst>
      <p:ext uri="{BB962C8B-B14F-4D97-AF65-F5344CB8AC3E}">
        <p14:creationId xmlns:p14="http://schemas.microsoft.com/office/powerpoint/2010/main" val="6957495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58BC38-0448-6E75-3F1A-D40B47FC4A1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23C95BC-5859-0DD1-56BB-B52CDC5A4B8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BB49ABF-087D-C7B4-B9AD-605A9BEEA86C}"/>
              </a:ext>
            </a:extLst>
          </p:cNvPr>
          <p:cNvSpPr>
            <a:spLocks noGrp="1"/>
          </p:cNvSpPr>
          <p:nvPr>
            <p:ph type="body" idx="1"/>
          </p:nvPr>
        </p:nvSpPr>
        <p:spPr/>
        <p:txBody>
          <a:bodyPr/>
          <a:lstStyle/>
          <a:p>
            <a:r>
              <a:rPr lang="en-US" sz="1800" dirty="0">
                <a:effectLst/>
                <a:latin typeface="CMR10"/>
              </a:rPr>
              <a:t>The third step can be performed by brute force by integrating the joint posterior distribution over </a:t>
            </a:r>
            <a:r>
              <a:rPr lang="el-GR" sz="1800" dirty="0">
                <a:effectLst/>
                <a:latin typeface="CMMI10"/>
              </a:rPr>
              <a:t>θ</a:t>
            </a:r>
            <a:r>
              <a:rPr lang="el-GR" sz="1800" dirty="0">
                <a:effectLst/>
                <a:latin typeface="CMR10"/>
              </a:rPr>
              <a:t>: </a:t>
            </a:r>
            <a:endParaRPr lang="el-GR"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MR10"/>
              </a:rPr>
              <a:t>For many standard models, however, including the normal distribution, the marginal posterior distribution of </a:t>
            </a:r>
            <a:r>
              <a:rPr lang="el-GR" sz="1800" dirty="0">
                <a:effectLst/>
                <a:latin typeface="CMMI10"/>
              </a:rPr>
              <a:t>φ </a:t>
            </a:r>
            <a:r>
              <a:rPr lang="en-US" sz="1800" dirty="0">
                <a:effectLst/>
                <a:latin typeface="CMR10"/>
              </a:rPr>
              <a:t>can be computed algebraically using the conditional probability formula, </a:t>
            </a:r>
            <a:endParaRPr lang="en-US" dirty="0"/>
          </a:p>
          <a:p>
            <a:endParaRPr lang="en-US" dirty="0"/>
          </a:p>
        </p:txBody>
      </p:sp>
      <p:sp>
        <p:nvSpPr>
          <p:cNvPr id="4" name="Slide Number Placeholder 3">
            <a:extLst>
              <a:ext uri="{FF2B5EF4-FFF2-40B4-BE49-F238E27FC236}">
                <a16:creationId xmlns:a16="http://schemas.microsoft.com/office/drawing/2014/main" id="{523FDEF1-1F92-644F-D05A-57D1D4806896}"/>
              </a:ext>
            </a:extLst>
          </p:cNvPr>
          <p:cNvSpPr>
            <a:spLocks noGrp="1"/>
          </p:cNvSpPr>
          <p:nvPr>
            <p:ph type="sldNum" sz="quarter" idx="5"/>
          </p:nvPr>
        </p:nvSpPr>
        <p:spPr/>
        <p:txBody>
          <a:bodyPr/>
          <a:lstStyle/>
          <a:p>
            <a:fld id="{ED0434E8-B60F-E047-A53D-C83843599167}" type="slidenum">
              <a:rPr lang="en-US" smtClean="0"/>
              <a:t>8</a:t>
            </a:fld>
            <a:endParaRPr lang="en-US"/>
          </a:p>
        </p:txBody>
      </p:sp>
    </p:spTree>
    <p:extLst>
      <p:ext uri="{BB962C8B-B14F-4D97-AF65-F5344CB8AC3E}">
        <p14:creationId xmlns:p14="http://schemas.microsoft.com/office/powerpoint/2010/main" val="10751927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MR10"/>
              </a:rPr>
              <a:t>The following strategy is useful for simulating a draw from the joint posterior distribution, </a:t>
            </a:r>
            <a:r>
              <a:rPr lang="en-US" sz="1800" dirty="0">
                <a:effectLst/>
                <a:latin typeface="CMMI10"/>
              </a:rPr>
              <a:t>p</a:t>
            </a:r>
            <a:r>
              <a:rPr lang="en-US" sz="1800" dirty="0">
                <a:effectLst/>
                <a:latin typeface="CMR10"/>
              </a:rPr>
              <a:t>(</a:t>
            </a:r>
            <a:r>
              <a:rPr lang="el-GR" sz="1800" dirty="0">
                <a:effectLst/>
                <a:latin typeface="CMMI10"/>
              </a:rPr>
              <a:t>θ, φ</a:t>
            </a:r>
            <a:r>
              <a:rPr lang="el-GR" sz="1800" dirty="0">
                <a:effectLst/>
                <a:latin typeface="CMSY10"/>
              </a:rPr>
              <a:t>|</a:t>
            </a:r>
            <a:r>
              <a:rPr lang="en-US" sz="1800" dirty="0">
                <a:effectLst/>
                <a:latin typeface="CMMI10"/>
              </a:rPr>
              <a:t>y</a:t>
            </a:r>
            <a:r>
              <a:rPr lang="en-US" sz="1800" dirty="0">
                <a:effectLst/>
                <a:latin typeface="CMR10"/>
              </a:rPr>
              <a:t>), for simple hierarchical models such as are considered in this chapter. </a:t>
            </a:r>
            <a:endParaRPr lang="en-US" dirty="0"/>
          </a:p>
          <a:p>
            <a:endParaRPr lang="en-US" dirty="0"/>
          </a:p>
          <a:p>
            <a:pPr marL="742950" indent="-742950">
              <a:buFont typeface="+mj-lt"/>
              <a:buAutoNum type="arabicPeriod"/>
            </a:pPr>
            <a:r>
              <a:rPr lang="en-US" dirty="0"/>
              <a:t>Draw the vector of hyperparameters, </a:t>
            </a:r>
            <a:r>
              <a:rPr lang="el-GR" dirty="0"/>
              <a:t>φ, </a:t>
            </a:r>
            <a:r>
              <a:rPr lang="en-US" dirty="0"/>
              <a:t>from its marginal posterior distribution, p(</a:t>
            </a:r>
            <a:r>
              <a:rPr lang="el-GR" dirty="0"/>
              <a:t>φ|</a:t>
            </a:r>
            <a:r>
              <a:rPr lang="en-US" dirty="0"/>
              <a:t>y). If </a:t>
            </a:r>
            <a:r>
              <a:rPr lang="el-GR" dirty="0"/>
              <a:t>φ </a:t>
            </a:r>
            <a:r>
              <a:rPr lang="en-US" dirty="0"/>
              <a:t>is low-dimensional, the methods discussed previously, such as in Module 3 materials, can be used.</a:t>
            </a:r>
          </a:p>
          <a:p>
            <a:pPr marL="742950" indent="-742950">
              <a:buFont typeface="+mj-lt"/>
              <a:buAutoNum type="arabicPeriod"/>
            </a:pPr>
            <a:r>
              <a:rPr lang="en-US" dirty="0"/>
              <a:t>Draw the parameter vector </a:t>
            </a:r>
            <a:r>
              <a:rPr lang="el-GR" dirty="0"/>
              <a:t>θ </a:t>
            </a:r>
            <a:r>
              <a:rPr lang="en-US" dirty="0"/>
              <a:t>from its conditional posterior distribution, p(</a:t>
            </a:r>
            <a:r>
              <a:rPr lang="el-GR" dirty="0" err="1"/>
              <a:t>θ|φ</a:t>
            </a:r>
            <a:r>
              <a:rPr lang="el-GR" dirty="0"/>
              <a:t>, </a:t>
            </a:r>
            <a:r>
              <a:rPr lang="en-US" dirty="0"/>
              <a:t>y), given the drawn value of </a:t>
            </a:r>
            <a:r>
              <a:rPr lang="el-GR" dirty="0"/>
              <a:t>φ. </a:t>
            </a:r>
            <a:r>
              <a:rPr lang="en-US" dirty="0"/>
              <a:t>For the examples we consider in this chapter, the factorization p(</a:t>
            </a:r>
            <a:r>
              <a:rPr lang="el-GR" dirty="0" err="1"/>
              <a:t>θ|φ</a:t>
            </a:r>
            <a:r>
              <a:rPr lang="el-GR" dirty="0"/>
              <a:t>,</a:t>
            </a:r>
            <a:r>
              <a:rPr lang="en-US" dirty="0"/>
              <a:t>y) = j p(</a:t>
            </a:r>
            <a:r>
              <a:rPr lang="el-GR" dirty="0"/>
              <a:t>θ</a:t>
            </a:r>
            <a:r>
              <a:rPr lang="en-US" dirty="0"/>
              <a:t>j|</a:t>
            </a:r>
            <a:r>
              <a:rPr lang="el-GR" dirty="0"/>
              <a:t>φ,</a:t>
            </a:r>
            <a:r>
              <a:rPr lang="en-US" dirty="0"/>
              <a:t>y) holds, and so the components </a:t>
            </a:r>
            <a:r>
              <a:rPr lang="el-GR" dirty="0"/>
              <a:t>θ</a:t>
            </a:r>
            <a:r>
              <a:rPr lang="en-US" dirty="0"/>
              <a:t>j can be drawn independently, one at a time.</a:t>
            </a:r>
          </a:p>
          <a:p>
            <a:pPr marL="742950" indent="-742950">
              <a:buFont typeface="+mj-lt"/>
              <a:buAutoNum type="arabicPeriod"/>
            </a:pPr>
            <a:r>
              <a:rPr lang="en-US" dirty="0"/>
              <a:t>3. If desired, draw predictive values y ̃ from the posterior predictive distribution given the drawn </a:t>
            </a:r>
            <a:r>
              <a:rPr lang="el-GR" dirty="0"/>
              <a:t>θ. </a:t>
            </a:r>
            <a:r>
              <a:rPr lang="en-US" dirty="0"/>
              <a:t>Depending on the problem, it might be necessary first to draw a new value </a:t>
            </a:r>
            <a:r>
              <a:rPr lang="el-GR" dirty="0"/>
              <a:t>θ ̃, </a:t>
            </a:r>
            <a:r>
              <a:rPr lang="en-US" dirty="0"/>
              <a:t>given </a:t>
            </a:r>
            <a:r>
              <a:rPr lang="el-GR" dirty="0"/>
              <a:t>φ, </a:t>
            </a:r>
            <a:r>
              <a:rPr lang="en-US" dirty="0"/>
              <a:t>as discussed at the end of the previous section.</a:t>
            </a:r>
          </a:p>
          <a:p>
            <a:endParaRPr lang="en-US" dirty="0"/>
          </a:p>
        </p:txBody>
      </p:sp>
      <p:sp>
        <p:nvSpPr>
          <p:cNvPr id="4" name="Slide Number Placeholder 3"/>
          <p:cNvSpPr>
            <a:spLocks noGrp="1"/>
          </p:cNvSpPr>
          <p:nvPr>
            <p:ph type="sldNum" sz="quarter" idx="5"/>
          </p:nvPr>
        </p:nvSpPr>
        <p:spPr/>
        <p:txBody>
          <a:bodyPr/>
          <a:lstStyle/>
          <a:p>
            <a:fld id="{ED0434E8-B60F-E047-A53D-C83843599167}" type="slidenum">
              <a:rPr lang="en-US" smtClean="0"/>
              <a:t>9</a:t>
            </a:fld>
            <a:endParaRPr lang="en-US"/>
          </a:p>
        </p:txBody>
      </p:sp>
    </p:spTree>
    <p:extLst>
      <p:ext uri="{BB962C8B-B14F-4D97-AF65-F5344CB8AC3E}">
        <p14:creationId xmlns:p14="http://schemas.microsoft.com/office/powerpoint/2010/main" val="37936854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2A486D6-E442-077A-EEB3-88D208F2FC4C}"/>
              </a:ext>
            </a:extLst>
          </p:cNvPr>
          <p:cNvSpPr/>
          <p:nvPr/>
        </p:nvSpPr>
        <p:spPr>
          <a:xfrm>
            <a:off x="2657477" y="1943101"/>
            <a:ext cx="12973050" cy="4730750"/>
          </a:xfrm>
          <a:prstGeom prst="rect">
            <a:avLst/>
          </a:prstGeom>
          <a:noFill/>
          <a:ln w="12700" cap="flat" cmpd="sng">
            <a:solidFill>
              <a:schemeClr val="bg1"/>
            </a:solidFill>
            <a:prstDash val="solid"/>
          </a:ln>
          <a:effectLst>
            <a:outerShdw blurRad="63500" sx="100500" sy="100500" algn="ctr" rotWithShape="0">
              <a:prstClr val="black">
                <a:alpha val="50000"/>
              </a:prstClr>
            </a:outerShdw>
          </a:effectLst>
        </p:spPr>
        <p:txBody>
          <a:bodyPr>
            <a:normAutofit/>
          </a:bodyPr>
          <a:lstStyle/>
          <a:p>
            <a:pPr defTabSz="1828800" fontAlgn="auto">
              <a:spcBef>
                <a:spcPts val="4000"/>
              </a:spcBef>
              <a:spcAft>
                <a:spcPts val="0"/>
              </a:spcAft>
              <a:buClr>
                <a:schemeClr val="accent1">
                  <a:lumMod val="60000"/>
                  <a:lumOff val="40000"/>
                </a:schemeClr>
              </a:buClr>
              <a:buSzPct val="110000"/>
              <a:buFont typeface="Wingdings 2" pitchFamily="18" charset="2"/>
              <a:buNone/>
              <a:defRPr/>
            </a:pPr>
            <a:endParaRPr sz="6400">
              <a:solidFill>
                <a:schemeClr val="tx1">
                  <a:lumMod val="65000"/>
                  <a:lumOff val="35000"/>
                </a:schemeClr>
              </a:solidFill>
              <a:latin typeface="+mn-lt"/>
              <a:ea typeface="+mn-ea"/>
            </a:endParaRPr>
          </a:p>
        </p:txBody>
      </p:sp>
      <p:sp>
        <p:nvSpPr>
          <p:cNvPr id="2" name="Title 1"/>
          <p:cNvSpPr>
            <a:spLocks noGrp="1"/>
          </p:cNvSpPr>
          <p:nvPr>
            <p:ph type="ctrTitle"/>
          </p:nvPr>
        </p:nvSpPr>
        <p:spPr>
          <a:xfrm>
            <a:off x="2645842" y="2286000"/>
            <a:ext cx="12996316" cy="2587300"/>
          </a:xfrm>
        </p:spPr>
        <p:txBody>
          <a:bodyPr lIns="182880" rIns="182880" rtlCol="0">
            <a:noAutofit/>
          </a:bodyPr>
          <a:lstStyle>
            <a:lvl1pPr marL="0" indent="0" algn="ctr" defTabSz="1828800" rtl="0" eaLnBrk="1" latinLnBrk="0" hangingPunct="1">
              <a:spcBef>
                <a:spcPct val="0"/>
              </a:spcBef>
              <a:buClr>
                <a:schemeClr val="accent1">
                  <a:lumMod val="60000"/>
                  <a:lumOff val="40000"/>
                </a:schemeClr>
              </a:buClr>
              <a:buSzPct val="110000"/>
              <a:buFont typeface="Wingdings 2" pitchFamily="18" charset="2"/>
              <a:buNone/>
              <a:defRPr sz="7200" b="1" kern="1200">
                <a:solidFill>
                  <a:schemeClr val="accent1"/>
                </a:solidFill>
                <a:latin typeface="+mj-lt"/>
                <a:ea typeface="+mj-ea"/>
                <a:cs typeface="+mj-cs"/>
              </a:defRPr>
            </a:lvl1pPr>
          </a:lstStyle>
          <a:p>
            <a:r>
              <a:rPr lang="en-US"/>
              <a:t>Click to edit Master title style</a:t>
            </a:r>
            <a:endParaRPr/>
          </a:p>
        </p:txBody>
      </p:sp>
      <p:sp>
        <p:nvSpPr>
          <p:cNvPr id="3" name="Subtitle 2"/>
          <p:cNvSpPr>
            <a:spLocks noGrp="1"/>
          </p:cNvSpPr>
          <p:nvPr>
            <p:ph type="subTitle" idx="1"/>
          </p:nvPr>
        </p:nvSpPr>
        <p:spPr>
          <a:xfrm>
            <a:off x="2645845" y="4948519"/>
            <a:ext cx="12996318" cy="1374962"/>
          </a:xfrm>
        </p:spPr>
        <p:txBody>
          <a:bodyPr rtlCol="0">
            <a:normAutofit/>
          </a:bodyPr>
          <a:lstStyle>
            <a:lvl1pPr marL="0" indent="0" algn="ctr" defTabSz="1828800" rtl="0" eaLnBrk="1" latinLnBrk="0" hangingPunct="1">
              <a:spcBef>
                <a:spcPts val="600"/>
              </a:spcBef>
              <a:buClr>
                <a:schemeClr val="accent1">
                  <a:lumMod val="60000"/>
                  <a:lumOff val="40000"/>
                </a:schemeClr>
              </a:buClr>
              <a:buSzPct val="110000"/>
              <a:buFont typeface="Wingdings 2" pitchFamily="18" charset="2"/>
              <a:buNone/>
              <a:defRPr sz="3600" kern="1200">
                <a:solidFill>
                  <a:schemeClr val="tx1"/>
                </a:solidFill>
                <a:latin typeface="+mn-lt"/>
                <a:ea typeface="+mn-ea"/>
                <a:cs typeface="+mn-cs"/>
              </a:defRPr>
            </a:lvl1pPr>
            <a:lvl2pPr marL="914400" indent="0" algn="ctr">
              <a:buNone/>
              <a:defRPr>
                <a:solidFill>
                  <a:schemeClr val="tx1">
                    <a:tint val="75000"/>
                  </a:schemeClr>
                </a:solidFill>
              </a:defRPr>
            </a:lvl2pPr>
            <a:lvl3pPr marL="1828800" indent="0" algn="ctr">
              <a:buNone/>
              <a:defRPr>
                <a:solidFill>
                  <a:schemeClr val="tx1">
                    <a:tint val="75000"/>
                  </a:schemeClr>
                </a:solidFill>
              </a:defRPr>
            </a:lvl3pPr>
            <a:lvl4pPr marL="2743200" indent="0" algn="ctr">
              <a:buNone/>
              <a:defRPr>
                <a:solidFill>
                  <a:schemeClr val="tx1">
                    <a:tint val="75000"/>
                  </a:schemeClr>
                </a:solidFill>
              </a:defRPr>
            </a:lvl4pPr>
            <a:lvl5pPr marL="3657600" indent="0" algn="ctr">
              <a:buNone/>
              <a:defRPr>
                <a:solidFill>
                  <a:schemeClr val="tx1">
                    <a:tint val="75000"/>
                  </a:schemeClr>
                </a:solidFill>
              </a:defRPr>
            </a:lvl5pPr>
            <a:lvl6pPr marL="4572000" indent="0" algn="ctr">
              <a:buNone/>
              <a:defRPr>
                <a:solidFill>
                  <a:schemeClr val="tx1">
                    <a:tint val="75000"/>
                  </a:schemeClr>
                </a:solidFill>
              </a:defRPr>
            </a:lvl6pPr>
            <a:lvl7pPr marL="5486400" indent="0" algn="ctr">
              <a:buNone/>
              <a:defRPr>
                <a:solidFill>
                  <a:schemeClr val="tx1">
                    <a:tint val="75000"/>
                  </a:schemeClr>
                </a:solidFill>
              </a:defRPr>
            </a:lvl7pPr>
            <a:lvl8pPr marL="6400800" indent="0" algn="ctr">
              <a:buNone/>
              <a:defRPr>
                <a:solidFill>
                  <a:schemeClr val="tx1">
                    <a:tint val="75000"/>
                  </a:schemeClr>
                </a:solidFill>
              </a:defRPr>
            </a:lvl8pPr>
            <a:lvl9pPr marL="7315200" indent="0" algn="ctr">
              <a:buNone/>
              <a:defRPr>
                <a:solidFill>
                  <a:schemeClr val="tx1">
                    <a:tint val="75000"/>
                  </a:schemeClr>
                </a:solidFill>
              </a:defRPr>
            </a:lvl9pPr>
          </a:lstStyle>
          <a:p>
            <a:r>
              <a:rPr lang="en-US" dirty="0"/>
              <a:t>Click to edit Master subtitle style</a:t>
            </a:r>
            <a:endParaRPr dirty="0"/>
          </a:p>
        </p:txBody>
      </p:sp>
    </p:spTree>
    <p:extLst>
      <p:ext uri="{BB962C8B-B14F-4D97-AF65-F5344CB8AC3E}">
        <p14:creationId xmlns:p14="http://schemas.microsoft.com/office/powerpoint/2010/main" val="1667486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098550" y="161365"/>
            <a:ext cx="16084552" cy="1551434"/>
          </a:xfrm>
        </p:spPr>
        <p:txBody>
          <a:bodyPr/>
          <a:lstStyle>
            <a:lvl1pPr>
              <a:defRPr sz="5600" b="1"/>
            </a:lvl1pPr>
          </a:lstStyle>
          <a:p>
            <a:r>
              <a:rPr lang="en-US"/>
              <a:t>Click to edit Master title style</a:t>
            </a:r>
            <a:endParaRPr/>
          </a:p>
        </p:txBody>
      </p:sp>
      <p:sp>
        <p:nvSpPr>
          <p:cNvPr id="3" name="Content Placeholder 2"/>
          <p:cNvSpPr>
            <a:spLocks noGrp="1"/>
          </p:cNvSpPr>
          <p:nvPr>
            <p:ph idx="1"/>
          </p:nvPr>
        </p:nvSpPr>
        <p:spPr>
          <a:xfrm>
            <a:off x="1098550" y="2050699"/>
            <a:ext cx="16084552" cy="6888006"/>
          </a:xfrm>
        </p:spPr>
        <p:txBody>
          <a:bodyPr/>
          <a:lstStyle>
            <a:lvl1pPr>
              <a:defRPr sz="4000"/>
            </a:lvl1pPr>
            <a:lvl2pPr>
              <a:defRPr sz="3600"/>
            </a:lvl2pPr>
            <a:lvl3pPr>
              <a:defRPr sz="3200"/>
            </a:lvl3pPr>
            <a:lvl4pPr>
              <a:defRPr sz="2800"/>
            </a:lvl4pPr>
            <a:lvl5pPr>
              <a:defRPr sz="2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Tree>
    <p:extLst>
      <p:ext uri="{BB962C8B-B14F-4D97-AF65-F5344CB8AC3E}">
        <p14:creationId xmlns:p14="http://schemas.microsoft.com/office/powerpoint/2010/main" val="26025930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1098550" y="2085698"/>
            <a:ext cx="7680960" cy="6515100"/>
          </a:xfrm>
        </p:spPr>
        <p:txBody>
          <a:bodyPr>
            <a:normAutofit/>
          </a:bodyPr>
          <a:lstStyle>
            <a:lvl1pPr>
              <a:spcBef>
                <a:spcPts val="3200"/>
              </a:spcBef>
              <a:defRPr sz="4000"/>
            </a:lvl1pPr>
            <a:lvl2pPr>
              <a:defRPr sz="3600"/>
            </a:lvl2pPr>
            <a:lvl3pPr>
              <a:defRPr sz="3200"/>
            </a:lvl3pPr>
            <a:lvl4pPr>
              <a:defRPr sz="2800"/>
            </a:lvl4pPr>
            <a:lvl5pPr>
              <a:defRPr sz="2400"/>
            </a:lvl5pPr>
            <a:lvl6pPr>
              <a:defRPr sz="3600"/>
            </a:lvl6pPr>
            <a:lvl7pPr>
              <a:defRPr sz="3600"/>
            </a:lvl7pPr>
            <a:lvl8pPr>
              <a:defRPr sz="3600"/>
            </a:lvl8pPr>
            <a:lvl9pPr>
              <a:defRPr sz="3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4" name="Content Placeholder 3"/>
          <p:cNvSpPr>
            <a:spLocks noGrp="1"/>
          </p:cNvSpPr>
          <p:nvPr>
            <p:ph sz="half" idx="2"/>
          </p:nvPr>
        </p:nvSpPr>
        <p:spPr>
          <a:xfrm>
            <a:off x="9502142" y="2085698"/>
            <a:ext cx="7680960" cy="6515100"/>
          </a:xfrm>
        </p:spPr>
        <p:txBody>
          <a:bodyPr>
            <a:normAutofit/>
          </a:bodyPr>
          <a:lstStyle>
            <a:lvl1pPr>
              <a:spcBef>
                <a:spcPts val="3200"/>
              </a:spcBef>
              <a:defRPr sz="4000"/>
            </a:lvl1pPr>
            <a:lvl2pPr>
              <a:defRPr sz="3600"/>
            </a:lvl2pPr>
            <a:lvl3pPr>
              <a:defRPr sz="3200"/>
            </a:lvl3pPr>
            <a:lvl4pPr>
              <a:defRPr sz="2800"/>
            </a:lvl4pPr>
            <a:lvl5pPr>
              <a:defRPr sz="2400"/>
            </a:lvl5pPr>
            <a:lvl6pPr>
              <a:defRPr sz="3600"/>
            </a:lvl6pPr>
            <a:lvl7pPr>
              <a:defRPr sz="3600"/>
            </a:lvl7pPr>
            <a:lvl8pPr>
              <a:defRPr sz="3600"/>
            </a:lvl8pPr>
            <a:lvl9pPr>
              <a:defRPr sz="3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5" name="Title 1"/>
          <p:cNvSpPr>
            <a:spLocks noGrp="1"/>
          </p:cNvSpPr>
          <p:nvPr>
            <p:ph type="title"/>
          </p:nvPr>
        </p:nvSpPr>
        <p:spPr>
          <a:xfrm>
            <a:off x="1098550" y="161365"/>
            <a:ext cx="16084552" cy="1551434"/>
          </a:xfrm>
        </p:spPr>
        <p:txBody>
          <a:bodyPr/>
          <a:lstStyle>
            <a:lvl1pPr>
              <a:defRPr sz="5600" b="1"/>
            </a:lvl1pPr>
          </a:lstStyle>
          <a:p>
            <a:r>
              <a:rPr lang="en-US"/>
              <a:t>Click to edit Master title style</a:t>
            </a:r>
            <a:endParaRPr/>
          </a:p>
        </p:txBody>
      </p:sp>
    </p:spTree>
    <p:extLst>
      <p:ext uri="{BB962C8B-B14F-4D97-AF65-F5344CB8AC3E}">
        <p14:creationId xmlns:p14="http://schemas.microsoft.com/office/powerpoint/2010/main" val="55611414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2.jpe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5"/>
          <a:srcRect/>
          <a:stretch>
            <a:fillRect/>
          </a:stretch>
        </a:blip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482098A7-74DB-47EC-8637-CFD1F5FF8EA6}"/>
              </a:ext>
            </a:extLst>
          </p:cNvPr>
          <p:cNvSpPr>
            <a:spLocks noGrp="1"/>
          </p:cNvSpPr>
          <p:nvPr>
            <p:ph type="title"/>
          </p:nvPr>
        </p:nvSpPr>
        <p:spPr bwMode="auto">
          <a:xfrm>
            <a:off x="1098551" y="161926"/>
            <a:ext cx="16084550" cy="2003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en-US"/>
              <a:t>Click to edit Master title style</a:t>
            </a:r>
          </a:p>
        </p:txBody>
      </p:sp>
      <p:sp>
        <p:nvSpPr>
          <p:cNvPr id="1027" name="Text Placeholder 2">
            <a:extLst>
              <a:ext uri="{FF2B5EF4-FFF2-40B4-BE49-F238E27FC236}">
                <a16:creationId xmlns:a16="http://schemas.microsoft.com/office/drawing/2014/main" id="{A30E7C49-5D51-22BD-9218-005012D508B4}"/>
              </a:ext>
            </a:extLst>
          </p:cNvPr>
          <p:cNvSpPr>
            <a:spLocks noGrp="1"/>
          </p:cNvSpPr>
          <p:nvPr>
            <p:ph type="body" idx="1"/>
          </p:nvPr>
        </p:nvSpPr>
        <p:spPr bwMode="auto">
          <a:xfrm>
            <a:off x="1098551" y="2400300"/>
            <a:ext cx="16084550" cy="6515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pic>
        <p:nvPicPr>
          <p:cNvPr id="1028" name="Picture 5" descr="ILTECH_wht_horiz.png">
            <a:extLst>
              <a:ext uri="{FF2B5EF4-FFF2-40B4-BE49-F238E27FC236}">
                <a16:creationId xmlns:a16="http://schemas.microsoft.com/office/drawing/2014/main" id="{42D74730-BBC2-6B47-9AEF-9E8FDE440A0D}"/>
              </a:ext>
            </a:extLst>
          </p:cNvPr>
          <p:cNvPicPr>
            <a:picLocks noChangeAspect="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14189076" y="9185276"/>
            <a:ext cx="3556000"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676" r:id="rId1"/>
    <p:sldLayoutId id="2147483674" r:id="rId2"/>
    <p:sldLayoutId id="2147483675" r:id="rId3"/>
  </p:sldLayoutIdLst>
  <p:txStyles>
    <p:titleStyle>
      <a:lvl1pPr algn="ctr" rtl="0" fontAlgn="base">
        <a:spcBef>
          <a:spcPct val="0"/>
        </a:spcBef>
        <a:spcAft>
          <a:spcPct val="0"/>
        </a:spcAft>
        <a:defRPr sz="5600" b="1" kern="1200">
          <a:solidFill>
            <a:schemeClr val="accent1"/>
          </a:solidFill>
          <a:latin typeface="+mj-lt"/>
          <a:ea typeface="ＭＳ Ｐゴシック" panose="020B0600070205080204" pitchFamily="34" charset="-128"/>
          <a:cs typeface="+mj-cs"/>
        </a:defRPr>
      </a:lvl1pPr>
      <a:lvl2pPr algn="ctr" rtl="0" fontAlgn="base">
        <a:spcBef>
          <a:spcPct val="0"/>
        </a:spcBef>
        <a:spcAft>
          <a:spcPct val="0"/>
        </a:spcAft>
        <a:defRPr sz="5600" b="1">
          <a:solidFill>
            <a:schemeClr val="accent1"/>
          </a:solidFill>
          <a:latin typeface="Arial" panose="020B0604020202020204" pitchFamily="34" charset="0"/>
          <a:ea typeface="ＭＳ Ｐゴシック" panose="020B0600070205080204" pitchFamily="34" charset="-128"/>
        </a:defRPr>
      </a:lvl2pPr>
      <a:lvl3pPr algn="ctr" rtl="0" fontAlgn="base">
        <a:spcBef>
          <a:spcPct val="0"/>
        </a:spcBef>
        <a:spcAft>
          <a:spcPct val="0"/>
        </a:spcAft>
        <a:defRPr sz="5600" b="1">
          <a:solidFill>
            <a:schemeClr val="accent1"/>
          </a:solidFill>
          <a:latin typeface="Arial" panose="020B0604020202020204" pitchFamily="34" charset="0"/>
          <a:ea typeface="ＭＳ Ｐゴシック" panose="020B0600070205080204" pitchFamily="34" charset="-128"/>
        </a:defRPr>
      </a:lvl3pPr>
      <a:lvl4pPr algn="ctr" rtl="0" fontAlgn="base">
        <a:spcBef>
          <a:spcPct val="0"/>
        </a:spcBef>
        <a:spcAft>
          <a:spcPct val="0"/>
        </a:spcAft>
        <a:defRPr sz="5600" b="1">
          <a:solidFill>
            <a:schemeClr val="accent1"/>
          </a:solidFill>
          <a:latin typeface="Arial" panose="020B0604020202020204" pitchFamily="34" charset="0"/>
          <a:ea typeface="ＭＳ Ｐゴシック" panose="020B0600070205080204" pitchFamily="34" charset="-128"/>
        </a:defRPr>
      </a:lvl4pPr>
      <a:lvl5pPr algn="ctr" rtl="0" fontAlgn="base">
        <a:spcBef>
          <a:spcPct val="0"/>
        </a:spcBef>
        <a:spcAft>
          <a:spcPct val="0"/>
        </a:spcAft>
        <a:defRPr sz="5600" b="1">
          <a:solidFill>
            <a:schemeClr val="accent1"/>
          </a:solidFill>
          <a:latin typeface="Arial" panose="020B0604020202020204" pitchFamily="34" charset="0"/>
          <a:ea typeface="ＭＳ Ｐゴシック" panose="020B0600070205080204" pitchFamily="34" charset="-128"/>
        </a:defRPr>
      </a:lvl5pPr>
      <a:lvl6pPr marL="914400" algn="ctr" rtl="0" fontAlgn="base">
        <a:spcBef>
          <a:spcPct val="0"/>
        </a:spcBef>
        <a:spcAft>
          <a:spcPct val="0"/>
        </a:spcAft>
        <a:defRPr sz="5600" b="1">
          <a:solidFill>
            <a:schemeClr val="accent1"/>
          </a:solidFill>
          <a:latin typeface="Arial" panose="020B0604020202020204" pitchFamily="34" charset="0"/>
          <a:ea typeface="ＭＳ Ｐゴシック" panose="020B0600070205080204" pitchFamily="34" charset="-128"/>
        </a:defRPr>
      </a:lvl6pPr>
      <a:lvl7pPr marL="1828800" algn="ctr" rtl="0" fontAlgn="base">
        <a:spcBef>
          <a:spcPct val="0"/>
        </a:spcBef>
        <a:spcAft>
          <a:spcPct val="0"/>
        </a:spcAft>
        <a:defRPr sz="5600" b="1">
          <a:solidFill>
            <a:schemeClr val="accent1"/>
          </a:solidFill>
          <a:latin typeface="Arial" panose="020B0604020202020204" pitchFamily="34" charset="0"/>
          <a:ea typeface="ＭＳ Ｐゴシック" panose="020B0600070205080204" pitchFamily="34" charset="-128"/>
        </a:defRPr>
      </a:lvl7pPr>
      <a:lvl8pPr marL="2743200" algn="ctr" rtl="0" fontAlgn="base">
        <a:spcBef>
          <a:spcPct val="0"/>
        </a:spcBef>
        <a:spcAft>
          <a:spcPct val="0"/>
        </a:spcAft>
        <a:defRPr sz="5600" b="1">
          <a:solidFill>
            <a:schemeClr val="accent1"/>
          </a:solidFill>
          <a:latin typeface="Arial" panose="020B0604020202020204" pitchFamily="34" charset="0"/>
          <a:ea typeface="ＭＳ Ｐゴシック" panose="020B0600070205080204" pitchFamily="34" charset="-128"/>
        </a:defRPr>
      </a:lvl8pPr>
      <a:lvl9pPr marL="3657600" algn="ctr" rtl="0" fontAlgn="base">
        <a:spcBef>
          <a:spcPct val="0"/>
        </a:spcBef>
        <a:spcAft>
          <a:spcPct val="0"/>
        </a:spcAft>
        <a:defRPr sz="5600" b="1">
          <a:solidFill>
            <a:schemeClr val="accent1"/>
          </a:solidFill>
          <a:latin typeface="Arial" panose="020B0604020202020204" pitchFamily="34" charset="0"/>
          <a:ea typeface="ＭＳ Ｐゴシック" panose="020B0600070205080204" pitchFamily="34" charset="-128"/>
        </a:defRPr>
      </a:lvl9pPr>
    </p:titleStyle>
    <p:bodyStyle>
      <a:lvl1pPr marL="698500" indent="-698500" algn="l" rtl="0" fontAlgn="base">
        <a:spcBef>
          <a:spcPts val="4000"/>
        </a:spcBef>
        <a:spcAft>
          <a:spcPct val="0"/>
        </a:spcAft>
        <a:buClr>
          <a:schemeClr val="accent2"/>
        </a:buClr>
        <a:buSzPct val="100000"/>
        <a:buFont typeface="Wingdings 2" pitchFamily="2" charset="2"/>
        <a:buChar char=""/>
        <a:defRPr sz="4800" kern="1200">
          <a:solidFill>
            <a:schemeClr val="tx1"/>
          </a:solidFill>
          <a:latin typeface="+mn-lt"/>
          <a:ea typeface="ＭＳ Ｐゴシック" panose="020B0600070205080204" pitchFamily="34" charset="-128"/>
          <a:cs typeface="+mn-cs"/>
        </a:defRPr>
      </a:lvl1pPr>
      <a:lvl2pPr marL="1371600" indent="-673100" algn="l" rtl="0" fontAlgn="base">
        <a:spcBef>
          <a:spcPts val="1200"/>
        </a:spcBef>
        <a:spcAft>
          <a:spcPct val="0"/>
        </a:spcAft>
        <a:buClr>
          <a:srgbClr val="808080"/>
        </a:buClr>
        <a:buSzPct val="100000"/>
        <a:buFont typeface="Wingdings 2" pitchFamily="2" charset="2"/>
        <a:buChar char=""/>
        <a:defRPr sz="4400" kern="1200">
          <a:solidFill>
            <a:schemeClr val="tx1"/>
          </a:solidFill>
          <a:latin typeface="+mn-lt"/>
          <a:ea typeface="ＭＳ Ｐゴシック" panose="020B0600070205080204" pitchFamily="34" charset="-128"/>
          <a:cs typeface="+mn-cs"/>
        </a:defRPr>
      </a:lvl2pPr>
      <a:lvl3pPr marL="1936750" indent="-565150" algn="l" rtl="0" fontAlgn="base">
        <a:spcBef>
          <a:spcPts val="1200"/>
        </a:spcBef>
        <a:spcAft>
          <a:spcPct val="0"/>
        </a:spcAft>
        <a:buClr>
          <a:srgbClr val="969696"/>
        </a:buClr>
        <a:buSzPct val="100000"/>
        <a:buFont typeface="Wingdings 2" pitchFamily="2" charset="2"/>
        <a:buChar char=""/>
        <a:defRPr sz="4000" kern="1200">
          <a:solidFill>
            <a:schemeClr val="tx1"/>
          </a:solidFill>
          <a:latin typeface="+mn-lt"/>
          <a:ea typeface="ＭＳ Ｐゴシック" panose="020B0600070205080204" pitchFamily="34" charset="-128"/>
          <a:cs typeface="+mn-cs"/>
        </a:defRPr>
      </a:lvl3pPr>
      <a:lvl4pPr marL="2527300" indent="-590550" algn="l" rtl="0" fontAlgn="base">
        <a:spcBef>
          <a:spcPts val="1200"/>
        </a:spcBef>
        <a:spcAft>
          <a:spcPct val="0"/>
        </a:spcAft>
        <a:buClr>
          <a:srgbClr val="F8BC65"/>
        </a:buClr>
        <a:buSzPct val="100000"/>
        <a:buFont typeface="Wingdings 2" pitchFamily="2" charset="2"/>
        <a:buChar char=""/>
        <a:defRPr kern="1200">
          <a:solidFill>
            <a:schemeClr val="tx1"/>
          </a:solidFill>
          <a:latin typeface="+mn-lt"/>
          <a:ea typeface="ＭＳ Ｐゴシック" panose="020B0600070205080204" pitchFamily="34" charset="-128"/>
          <a:cs typeface="+mn-cs"/>
        </a:defRPr>
      </a:lvl4pPr>
      <a:lvl5pPr marL="3092450" indent="-565150" algn="l" rtl="0" fontAlgn="base">
        <a:spcBef>
          <a:spcPts val="1200"/>
        </a:spcBef>
        <a:spcAft>
          <a:spcPct val="0"/>
        </a:spcAft>
        <a:buClr>
          <a:srgbClr val="FBD299"/>
        </a:buClr>
        <a:buSzPct val="100000"/>
        <a:buFont typeface="Wingdings 2" pitchFamily="2" charset="2"/>
        <a:buChar char=""/>
        <a:defRPr kern="1200">
          <a:solidFill>
            <a:schemeClr val="tx1"/>
          </a:solidFill>
          <a:latin typeface="+mn-lt"/>
          <a:ea typeface="ＭＳ Ｐゴシック" panose="020B0600070205080204" pitchFamily="34" charset="-128"/>
          <a:cs typeface="+mn-cs"/>
        </a:defRPr>
      </a:lvl5pPr>
      <a:lvl6pPr marL="3657600" indent="-565150" algn="l" defTabSz="1828800" rtl="0" eaLnBrk="1" latinLnBrk="0" hangingPunct="1">
        <a:spcBef>
          <a:spcPct val="20000"/>
        </a:spcBef>
        <a:buClr>
          <a:schemeClr val="accent2"/>
        </a:buClr>
        <a:buSzPct val="110000"/>
        <a:buFont typeface="Wingdings 2" pitchFamily="18" charset="2"/>
        <a:buChar char=""/>
        <a:defRPr lang="en-US" sz="3600" kern="1200" dirty="0" smtClean="0">
          <a:solidFill>
            <a:schemeClr val="tx1">
              <a:lumMod val="65000"/>
              <a:lumOff val="35000"/>
            </a:schemeClr>
          </a:solidFill>
          <a:latin typeface="+mn-lt"/>
          <a:ea typeface="+mn-ea"/>
          <a:cs typeface="+mn-cs"/>
        </a:defRPr>
      </a:lvl6pPr>
      <a:lvl7pPr marL="4235450" indent="-565150" algn="l" defTabSz="1828800" rtl="0" eaLnBrk="1" latinLnBrk="0" hangingPunct="1">
        <a:spcBef>
          <a:spcPct val="20000"/>
        </a:spcBef>
        <a:buClr>
          <a:schemeClr val="accent1">
            <a:lumMod val="60000"/>
            <a:lumOff val="40000"/>
          </a:schemeClr>
        </a:buClr>
        <a:buSzPct val="110000"/>
        <a:buFont typeface="Wingdings 2" pitchFamily="18" charset="2"/>
        <a:buChar char=""/>
        <a:defRPr lang="en-US" sz="3600" kern="1200" dirty="0" smtClean="0">
          <a:solidFill>
            <a:schemeClr val="tx1">
              <a:lumMod val="65000"/>
              <a:lumOff val="35000"/>
            </a:schemeClr>
          </a:solidFill>
          <a:latin typeface="+mn-lt"/>
          <a:ea typeface="+mn-ea"/>
          <a:cs typeface="+mn-cs"/>
        </a:defRPr>
      </a:lvl7pPr>
      <a:lvl8pPr marL="4797426" indent="-565150" algn="l" defTabSz="1828800" rtl="0" eaLnBrk="1" latinLnBrk="0" hangingPunct="1">
        <a:spcBef>
          <a:spcPct val="20000"/>
        </a:spcBef>
        <a:buClr>
          <a:schemeClr val="accent2"/>
        </a:buClr>
        <a:buSzPct val="110000"/>
        <a:buFont typeface="Wingdings 2" pitchFamily="18" charset="2"/>
        <a:buChar char=""/>
        <a:defRPr lang="en-US" sz="3600" kern="1200" dirty="0" smtClean="0">
          <a:solidFill>
            <a:schemeClr val="tx1">
              <a:lumMod val="65000"/>
              <a:lumOff val="35000"/>
            </a:schemeClr>
          </a:solidFill>
          <a:latin typeface="+mn-lt"/>
          <a:ea typeface="+mn-ea"/>
          <a:cs typeface="+mn-cs"/>
        </a:defRPr>
      </a:lvl8pPr>
      <a:lvl9pPr marL="5378450" indent="-565150" algn="l" defTabSz="1828800" rtl="0" eaLnBrk="1" latinLnBrk="0" hangingPunct="1">
        <a:spcBef>
          <a:spcPct val="20000"/>
        </a:spcBef>
        <a:buClr>
          <a:schemeClr val="accent1">
            <a:lumMod val="60000"/>
            <a:lumOff val="40000"/>
          </a:schemeClr>
        </a:buClr>
        <a:buSzPct val="110000"/>
        <a:buFont typeface="Wingdings 2" pitchFamily="18" charset="2"/>
        <a:buChar char=""/>
        <a:defRPr lang="en-US" sz="3600" kern="1200" dirty="0">
          <a:solidFill>
            <a:schemeClr val="tx1">
              <a:lumMod val="65000"/>
              <a:lumOff val="35000"/>
            </a:schemeClr>
          </a:solidFill>
          <a:latin typeface="+mn-lt"/>
          <a:ea typeface="+mn-ea"/>
          <a:cs typeface="+mn-cs"/>
        </a:defRPr>
      </a:lvl9pPr>
    </p:bodyStyle>
    <p:otherStyle>
      <a:defPPr>
        <a:defRPr/>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4.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6.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A3D2C4-084C-C545-00AC-430EC19B6C87}"/>
              </a:ext>
            </a:extLst>
          </p:cNvPr>
          <p:cNvSpPr>
            <a:spLocks noGrp="1"/>
          </p:cNvSpPr>
          <p:nvPr>
            <p:ph type="ctrTitle"/>
          </p:nvPr>
        </p:nvSpPr>
        <p:spPr>
          <a:xfrm>
            <a:off x="2644777" y="2286001"/>
            <a:ext cx="12998450" cy="2587626"/>
          </a:xfrm>
        </p:spPr>
        <p:txBody>
          <a:bodyPr/>
          <a:lstStyle/>
          <a:p>
            <a:pPr fontAlgn="auto">
              <a:spcAft>
                <a:spcPts val="0"/>
              </a:spcAft>
              <a:defRPr/>
            </a:pPr>
            <a:r>
              <a:rPr lang="en-US" dirty="0"/>
              <a:t>Bayesian Inference</a:t>
            </a:r>
          </a:p>
        </p:txBody>
      </p:sp>
      <p:sp>
        <p:nvSpPr>
          <p:cNvPr id="3" name="Subtitle 2">
            <a:extLst>
              <a:ext uri="{FF2B5EF4-FFF2-40B4-BE49-F238E27FC236}">
                <a16:creationId xmlns:a16="http://schemas.microsoft.com/office/drawing/2014/main" id="{1773A97B-06C2-BD5D-13DD-A14A00967D4E}"/>
              </a:ext>
            </a:extLst>
          </p:cNvPr>
          <p:cNvSpPr>
            <a:spLocks noGrp="1"/>
          </p:cNvSpPr>
          <p:nvPr>
            <p:ph type="subTitle" idx="1"/>
          </p:nvPr>
        </p:nvSpPr>
        <p:spPr>
          <a:xfrm>
            <a:off x="2644777" y="4949827"/>
            <a:ext cx="12998450" cy="1374774"/>
          </a:xfrm>
        </p:spPr>
        <p:txBody>
          <a:bodyPr/>
          <a:lstStyle/>
          <a:p>
            <a:pPr fontAlgn="auto">
              <a:spcAft>
                <a:spcPts val="0"/>
              </a:spcAft>
              <a:defRPr/>
            </a:pPr>
            <a:r>
              <a:rPr lang="en-US" dirty="0"/>
              <a:t>Module 5, Lesson 2</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D61C18-6F38-F315-3995-99520EAFAB5C}"/>
              </a:ext>
            </a:extLst>
          </p:cNvPr>
          <p:cNvSpPr>
            <a:spLocks noGrp="1"/>
          </p:cNvSpPr>
          <p:nvPr>
            <p:ph type="title"/>
          </p:nvPr>
        </p:nvSpPr>
        <p:spPr/>
        <p:txBody>
          <a:bodyPr/>
          <a:lstStyle/>
          <a:p>
            <a:r>
              <a:rPr lang="en-US" dirty="0"/>
              <a:t>Rat Tumor Example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69EF60-9006-80DB-1AB7-C9F0D9CF4ACD}"/>
                  </a:ext>
                </a:extLst>
              </p:cNvPr>
              <p:cNvSpPr>
                <a:spLocks noGrp="1"/>
              </p:cNvSpPr>
              <p:nvPr>
                <p:ph idx="1"/>
              </p:nvPr>
            </p:nvSpPr>
            <p:spPr/>
            <p:txBody>
              <a:bodyPr/>
              <a:lstStyle/>
              <a:p>
                <a:r>
                  <a:rPr lang="en-US" dirty="0"/>
                  <a:t>Sampling distribution for data from experiments </a:t>
                </a:r>
                <a14:m>
                  <m:oMath xmlns:m="http://schemas.openxmlformats.org/officeDocument/2006/math">
                    <m:r>
                      <a:rPr lang="en-US" b="0" i="1" smtClean="0">
                        <a:latin typeface="Cambria Math" panose="02040503050406030204" pitchFamily="18" charset="0"/>
                      </a:rPr>
                      <m:t>𝑗</m:t>
                    </m:r>
                    <m:r>
                      <a:rPr lang="en-US" b="0" i="1" smtClean="0">
                        <a:latin typeface="Cambria Math" panose="02040503050406030204" pitchFamily="18" charset="0"/>
                      </a:rPr>
                      <m:t>=1,…,70</m:t>
                    </m:r>
                  </m:oMath>
                </a14:m>
                <a:r>
                  <a:rPr lang="en-US" dirty="0"/>
                  <a:t>:</a:t>
                </a: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r>
                        <a:rPr lang="en-US" i="1" smtClean="0">
                          <a:latin typeface="Cambria Math" panose="02040503050406030204" pitchFamily="18" charset="0"/>
                          <a:ea typeface="Cambria Math" panose="02040503050406030204" pitchFamily="18" charset="0"/>
                        </a:rPr>
                        <m:t>~</m:t>
                      </m:r>
                      <m:r>
                        <m:rPr>
                          <m:sty m:val="p"/>
                        </m:rPr>
                        <a:rPr lang="en-US" b="0" i="0" smtClean="0">
                          <a:latin typeface="Cambria Math" panose="02040503050406030204" pitchFamily="18" charset="0"/>
                          <a:ea typeface="Cambria Math" panose="02040503050406030204" pitchFamily="18" charset="0"/>
                        </a:rPr>
                        <m:t>Bin</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𝑛</m:t>
                          </m:r>
                        </m:e>
                        <m:sub>
                          <m:r>
                            <a:rPr lang="en-US" b="0" i="1" smtClean="0">
                              <a:latin typeface="Cambria Math" panose="02040503050406030204" pitchFamily="18" charset="0"/>
                              <a:ea typeface="Cambria Math" panose="02040503050406030204" pitchFamily="18" charset="0"/>
                            </a:rPr>
                            <m:t>𝑗</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ea typeface="Cambria Math" panose="02040503050406030204" pitchFamily="18" charset="0"/>
                            </a:rPr>
                            <m:t>𝑗</m:t>
                          </m:r>
                        </m:sub>
                      </m:sSub>
                      <m:r>
                        <a:rPr lang="en-US" b="0" i="1" smtClean="0">
                          <a:latin typeface="Cambria Math" panose="02040503050406030204" pitchFamily="18" charset="0"/>
                          <a:ea typeface="Cambria Math" panose="02040503050406030204" pitchFamily="18" charset="0"/>
                        </a:rPr>
                        <m:t>)</m:t>
                      </m:r>
                    </m:oMath>
                  </m:oMathPara>
                </a14:m>
                <a:endParaRPr lang="en-US" dirty="0"/>
              </a:p>
              <a:p>
                <a:r>
                  <a:rPr lang="en-US" dirty="0"/>
                  <a:t>Tumor rates </a:t>
                </a:r>
                <a14:m>
                  <m:oMath xmlns:m="http://schemas.openxmlformats.org/officeDocument/2006/math">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ea typeface="Cambria Math" panose="02040503050406030204" pitchFamily="18" charset="0"/>
                          </a:rPr>
                          <m:t>𝑗</m:t>
                        </m:r>
                      </m:sub>
                    </m:sSub>
                  </m:oMath>
                </a14:m>
                <a:r>
                  <a:rPr lang="en-US" dirty="0"/>
                  <a:t> assumed to be independent draws from Beta:</a:t>
                </a: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rPr>
                            <m:t>𝑗</m:t>
                          </m:r>
                        </m:sub>
                      </m:sSub>
                      <m:r>
                        <a:rPr lang="en-US" i="1" smtClean="0">
                          <a:latin typeface="Cambria Math" panose="02040503050406030204" pitchFamily="18" charset="0"/>
                          <a:ea typeface="Cambria Math" panose="02040503050406030204" pitchFamily="18" charset="0"/>
                        </a:rPr>
                        <m:t>~</m:t>
                      </m:r>
                      <m:r>
                        <m:rPr>
                          <m:sty m:val="p"/>
                        </m:rPr>
                        <a:rPr lang="en-US" b="0" i="0" smtClean="0">
                          <a:latin typeface="Cambria Math" panose="02040503050406030204" pitchFamily="18" charset="0"/>
                          <a:ea typeface="Cambria Math" panose="02040503050406030204" pitchFamily="18" charset="0"/>
                        </a:rPr>
                        <m:t>Beta</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𝑎</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𝑏</m:t>
                      </m:r>
                      <m:r>
                        <a:rPr lang="en-US" b="0" i="1" smtClean="0">
                          <a:latin typeface="Cambria Math" panose="02040503050406030204" pitchFamily="18" charset="0"/>
                          <a:ea typeface="Cambria Math" panose="02040503050406030204" pitchFamily="18" charset="0"/>
                        </a:rPr>
                        <m:t>)</m:t>
                      </m:r>
                    </m:oMath>
                  </m:oMathPara>
                </a14:m>
                <a:endParaRPr lang="en-US" dirty="0"/>
              </a:p>
              <a:p>
                <a:r>
                  <a:rPr lang="en-US" dirty="0"/>
                  <a:t>Choose a non-informative prior for </a:t>
                </a:r>
                <a14:m>
                  <m:oMath xmlns:m="http://schemas.openxmlformats.org/officeDocument/2006/math">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𝑎</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𝑏</m:t>
                    </m:r>
                    <m:r>
                      <a:rPr lang="en-US" b="0" i="1" smtClean="0">
                        <a:latin typeface="Cambria Math" panose="02040503050406030204" pitchFamily="18" charset="0"/>
                        <a:ea typeface="Cambria Math" panose="02040503050406030204" pitchFamily="18" charset="0"/>
                      </a:rPr>
                      <m:t>)</m:t>
                    </m:r>
                  </m:oMath>
                </a14:m>
                <a:r>
                  <a:rPr lang="el-GR" dirty="0"/>
                  <a:t> </a:t>
                </a:r>
                <a:r>
                  <a:rPr lang="en-US" dirty="0"/>
                  <a:t>to indicate prior ignorance.</a:t>
                </a:r>
              </a:p>
              <a:p>
                <a:r>
                  <a:rPr lang="en-US" dirty="0"/>
                  <a:t>Since hyperprior will be non-informative, and perhaps improper, must check integrability of posterior.</a:t>
                </a:r>
              </a:p>
            </p:txBody>
          </p:sp>
        </mc:Choice>
        <mc:Fallback xmlns="">
          <p:sp>
            <p:nvSpPr>
              <p:cNvPr id="3" name="Content Placeholder 2">
                <a:extLst>
                  <a:ext uri="{FF2B5EF4-FFF2-40B4-BE49-F238E27FC236}">
                    <a16:creationId xmlns:a16="http://schemas.microsoft.com/office/drawing/2014/main" id="{1669EF60-9006-80DB-1AB7-C9F0D9CF4ACD}"/>
                  </a:ext>
                </a:extLst>
              </p:cNvPr>
              <p:cNvSpPr>
                <a:spLocks noGrp="1" noRot="1" noChangeAspect="1" noMove="1" noResize="1" noEditPoints="1" noAdjustHandles="1" noChangeArrowheads="1" noChangeShapeType="1" noTextEdit="1"/>
              </p:cNvSpPr>
              <p:nvPr>
                <p:ph idx="1"/>
              </p:nvPr>
            </p:nvSpPr>
            <p:spPr>
              <a:blipFill>
                <a:blip r:embed="rId3"/>
                <a:stretch>
                  <a:fillRect l="-1104" t="-1657" r="-1104"/>
                </a:stretch>
              </a:blipFill>
            </p:spPr>
            <p:txBody>
              <a:bodyPr/>
              <a:lstStyle/>
              <a:p>
                <a:r>
                  <a:rPr lang="en-US">
                    <a:noFill/>
                  </a:rPr>
                  <a:t> </a:t>
                </a:r>
              </a:p>
            </p:txBody>
          </p:sp>
        </mc:Fallback>
      </mc:AlternateContent>
    </p:spTree>
    <p:extLst>
      <p:ext uri="{BB962C8B-B14F-4D97-AF65-F5344CB8AC3E}">
        <p14:creationId xmlns:p14="http://schemas.microsoft.com/office/powerpoint/2010/main" val="3057793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C1AF3B-A45E-194A-0479-47861DD8686A}"/>
              </a:ext>
            </a:extLst>
          </p:cNvPr>
          <p:cNvSpPr>
            <a:spLocks noGrp="1"/>
          </p:cNvSpPr>
          <p:nvPr>
            <p:ph type="title"/>
          </p:nvPr>
        </p:nvSpPr>
        <p:spPr/>
        <p:txBody>
          <a:bodyPr/>
          <a:lstStyle/>
          <a:p>
            <a:r>
              <a:rPr lang="en-US" dirty="0"/>
              <a:t>Marginal Posterior of Rat Tumor Example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F563E04-CE08-423A-45FC-48FFE38E294F}"/>
                  </a:ext>
                </a:extLst>
              </p:cNvPr>
              <p:cNvSpPr>
                <a:spLocks noGrp="1"/>
              </p:cNvSpPr>
              <p:nvPr>
                <p:ph idx="1"/>
              </p:nvPr>
            </p:nvSpPr>
            <p:spPr/>
            <p:txBody>
              <a:bodyPr/>
              <a:lstStyle/>
              <a:p>
                <a:r>
                  <a:rPr lang="en-US" dirty="0"/>
                  <a:t>Holding off on </a:t>
                </a:r>
                <a14:m>
                  <m:oMath xmlns:m="http://schemas.openxmlformats.org/officeDocument/2006/math">
                    <m:r>
                      <a:rPr lang="en-US" i="1" dirty="0" smtClean="0">
                        <a:latin typeface="Cambria Math" panose="02040503050406030204" pitchFamily="18" charset="0"/>
                      </a:rPr>
                      <m:t>𝑝</m:t>
                    </m:r>
                    <m:d>
                      <m:dPr>
                        <m:ctrlPr>
                          <a:rPr lang="en-US" i="1" dirty="0" smtClean="0">
                            <a:latin typeface="Cambria Math" panose="02040503050406030204" pitchFamily="18" charset="0"/>
                          </a:rPr>
                        </m:ctrlPr>
                      </m:dPr>
                      <m:e>
                        <m:r>
                          <a:rPr lang="en-US" b="0" i="1" dirty="0" smtClean="0">
                            <a:latin typeface="Cambria Math" panose="02040503050406030204" pitchFamily="18" charset="0"/>
                          </a:rPr>
                          <m:t>𝑎</m:t>
                        </m:r>
                        <m:r>
                          <a:rPr lang="en-US" b="0" i="1" dirty="0" smtClean="0">
                            <a:latin typeface="Cambria Math" panose="02040503050406030204" pitchFamily="18" charset="0"/>
                          </a:rPr>
                          <m:t>,</m:t>
                        </m:r>
                        <m:r>
                          <a:rPr lang="en-US" b="0" i="1" dirty="0" smtClean="0">
                            <a:latin typeface="Cambria Math" panose="02040503050406030204" pitchFamily="18" charset="0"/>
                          </a:rPr>
                          <m:t>𝑏</m:t>
                        </m:r>
                      </m:e>
                    </m:d>
                  </m:oMath>
                </a14:m>
                <a:r>
                  <a:rPr lang="en-US" dirty="0"/>
                  <a:t>, the marginal posterior distribution is </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𝑝</m:t>
                      </m:r>
                      <m:d>
                        <m:dPr>
                          <m:ctrlPr>
                            <a:rPr lang="en-US" i="1" dirty="0" smtClean="0">
                              <a:latin typeface="Cambria Math" panose="02040503050406030204" pitchFamily="18" charset="0"/>
                            </a:rPr>
                          </m:ctrlPr>
                        </m:dPr>
                        <m:e>
                          <m:r>
                            <a:rPr lang="en-US" b="0" i="1" dirty="0" smtClean="0">
                              <a:latin typeface="Cambria Math" panose="02040503050406030204" pitchFamily="18" charset="0"/>
                            </a:rPr>
                            <m:t>𝑎</m:t>
                          </m:r>
                          <m:r>
                            <a:rPr lang="en-US" i="1" dirty="0" smtClean="0">
                              <a:latin typeface="Cambria Math" panose="02040503050406030204" pitchFamily="18" charset="0"/>
                            </a:rPr>
                            <m:t>, </m:t>
                          </m:r>
                          <m:r>
                            <a:rPr lang="en-US" b="0" i="1" dirty="0" smtClean="0">
                              <a:latin typeface="Cambria Math" panose="02040503050406030204" pitchFamily="18" charset="0"/>
                            </a:rPr>
                            <m:t>𝑏</m:t>
                          </m:r>
                        </m:e>
                        <m:e>
                          <m:r>
                            <a:rPr lang="en-US" i="1" dirty="0" smtClean="0">
                              <a:latin typeface="Cambria Math" panose="02040503050406030204" pitchFamily="18" charset="0"/>
                            </a:rPr>
                            <m:t>𝑦</m:t>
                          </m:r>
                        </m:e>
                      </m:d>
                      <m:r>
                        <a:rPr lang="en-US" i="1" dirty="0" smtClean="0">
                          <a:latin typeface="Cambria Math" panose="02040503050406030204" pitchFamily="18" charset="0"/>
                          <a:ea typeface="Cambria Math" panose="02040503050406030204" pitchFamily="18" charset="0"/>
                        </a:rPr>
                        <m:t>∝</m:t>
                      </m:r>
                      <m:r>
                        <a:rPr lang="en-US" i="1" dirty="0" smtClean="0">
                          <a:latin typeface="Cambria Math" panose="02040503050406030204" pitchFamily="18" charset="0"/>
                        </a:rPr>
                        <m:t>𝑝</m:t>
                      </m:r>
                      <m:r>
                        <a:rPr lang="en-US" i="1" dirty="0" smtClean="0">
                          <a:latin typeface="Cambria Math" panose="02040503050406030204" pitchFamily="18" charset="0"/>
                        </a:rPr>
                        <m:t>(</m:t>
                      </m:r>
                      <m:r>
                        <a:rPr lang="en-US" b="0" i="1" dirty="0" smtClean="0">
                          <a:latin typeface="Cambria Math" panose="02040503050406030204" pitchFamily="18" charset="0"/>
                        </a:rPr>
                        <m:t>𝑎</m:t>
                      </m:r>
                      <m:r>
                        <a:rPr lang="en-US" b="0" i="1" dirty="0" smtClean="0">
                          <a:latin typeface="Cambria Math" panose="02040503050406030204" pitchFamily="18" charset="0"/>
                        </a:rPr>
                        <m:t>,</m:t>
                      </m:r>
                      <m:r>
                        <a:rPr lang="en-US" b="0" i="1" dirty="0" smtClean="0">
                          <a:latin typeface="Cambria Math" panose="02040503050406030204" pitchFamily="18" charset="0"/>
                        </a:rPr>
                        <m:t>𝑏</m:t>
                      </m:r>
                      <m:r>
                        <a:rPr lang="en-US" i="1" dirty="0" smtClean="0">
                          <a:latin typeface="Cambria Math" panose="02040503050406030204" pitchFamily="18" charset="0"/>
                        </a:rPr>
                        <m:t>) </m:t>
                      </m:r>
                      <m:nary>
                        <m:naryPr>
                          <m:chr m:val="∏"/>
                          <m:ctrlPr>
                            <a:rPr lang="en-US" i="1" dirty="0" smtClean="0">
                              <a:latin typeface="Cambria Math" panose="02040503050406030204" pitchFamily="18" charset="0"/>
                            </a:rPr>
                          </m:ctrlPr>
                        </m:naryPr>
                        <m:sub>
                          <m:r>
                            <m:rPr>
                              <m:brk m:alnAt="23"/>
                            </m:rPr>
                            <a:rPr lang="en-US" b="0" i="1" dirty="0" smtClean="0">
                              <a:latin typeface="Cambria Math" panose="02040503050406030204" pitchFamily="18" charset="0"/>
                            </a:rPr>
                            <m:t>𝑗</m:t>
                          </m:r>
                          <m:r>
                            <a:rPr lang="en-US" b="0" i="1" dirty="0" smtClean="0">
                              <a:latin typeface="Cambria Math" panose="02040503050406030204" pitchFamily="18" charset="0"/>
                            </a:rPr>
                            <m:t>=1</m:t>
                          </m:r>
                        </m:sub>
                        <m:sup>
                          <m:r>
                            <a:rPr lang="en-US" b="0" i="1" dirty="0" smtClean="0">
                              <a:latin typeface="Cambria Math" panose="02040503050406030204" pitchFamily="18" charset="0"/>
                            </a:rPr>
                            <m:t>𝐽</m:t>
                          </m:r>
                        </m:sup>
                        <m:e>
                          <m:f>
                            <m:fPr>
                              <m:ctrlPr>
                                <a:rPr lang="en-US" i="1" dirty="0" smtClean="0">
                                  <a:latin typeface="Cambria Math" panose="02040503050406030204" pitchFamily="18" charset="0"/>
                                </a:rPr>
                              </m:ctrlPr>
                            </m:fPr>
                            <m:num>
                              <m:r>
                                <m:rPr>
                                  <m:sty m:val="p"/>
                                </m:rPr>
                                <a:rPr lang="el-GR" i="1" dirty="0" smtClean="0">
                                  <a:latin typeface="Cambria Math" panose="02040503050406030204" pitchFamily="18" charset="0"/>
                                  <a:ea typeface="Cambria Math" panose="02040503050406030204" pitchFamily="18" charset="0"/>
                                </a:rPr>
                                <m:t>Γ</m:t>
                              </m:r>
                              <m:d>
                                <m:dPr>
                                  <m:ctrlPr>
                                    <a:rPr lang="en-US" b="0" i="1" dirty="0" smtClean="0">
                                      <a:latin typeface="Cambria Math" panose="02040503050406030204" pitchFamily="18" charset="0"/>
                                      <a:ea typeface="Cambria Math" panose="02040503050406030204" pitchFamily="18" charset="0"/>
                                    </a:rPr>
                                  </m:ctrlPr>
                                </m:dPr>
                                <m:e>
                                  <m:r>
                                    <a:rPr lang="en-US" b="0" i="1" dirty="0" smtClean="0">
                                      <a:latin typeface="Cambria Math" panose="02040503050406030204" pitchFamily="18" charset="0"/>
                                      <a:ea typeface="Cambria Math" panose="02040503050406030204" pitchFamily="18" charset="0"/>
                                    </a:rPr>
                                    <m:t>𝑎</m:t>
                                  </m:r>
                                  <m:r>
                                    <a:rPr lang="en-US" b="0" i="1" dirty="0" smtClean="0">
                                      <a:latin typeface="Cambria Math" panose="02040503050406030204" pitchFamily="18" charset="0"/>
                                      <a:ea typeface="Cambria Math" panose="02040503050406030204" pitchFamily="18" charset="0"/>
                                    </a:rPr>
                                    <m:t>+</m:t>
                                  </m:r>
                                  <m:sSub>
                                    <m:sSubPr>
                                      <m:ctrlPr>
                                        <a:rPr lang="en-US" b="0" i="1" dirty="0" smtClean="0">
                                          <a:latin typeface="Cambria Math" panose="02040503050406030204" pitchFamily="18" charset="0"/>
                                          <a:ea typeface="Cambria Math" panose="02040503050406030204" pitchFamily="18" charset="0"/>
                                        </a:rPr>
                                      </m:ctrlPr>
                                    </m:sSubPr>
                                    <m:e>
                                      <m:r>
                                        <a:rPr lang="en-US" b="0" i="1" dirty="0" smtClean="0">
                                          <a:latin typeface="Cambria Math" panose="02040503050406030204" pitchFamily="18" charset="0"/>
                                          <a:ea typeface="Cambria Math" panose="02040503050406030204" pitchFamily="18" charset="0"/>
                                        </a:rPr>
                                        <m:t>𝑦</m:t>
                                      </m:r>
                                    </m:e>
                                    <m:sub>
                                      <m:r>
                                        <a:rPr lang="en-US" b="0" i="1" dirty="0" smtClean="0">
                                          <a:latin typeface="Cambria Math" panose="02040503050406030204" pitchFamily="18" charset="0"/>
                                          <a:ea typeface="Cambria Math" panose="02040503050406030204" pitchFamily="18" charset="0"/>
                                        </a:rPr>
                                        <m:t>𝑗</m:t>
                                      </m:r>
                                    </m:sub>
                                  </m:sSub>
                                </m:e>
                              </m:d>
                              <m:r>
                                <m:rPr>
                                  <m:sty m:val="p"/>
                                </m:rPr>
                                <a:rPr lang="el-GR" i="1" dirty="0">
                                  <a:latin typeface="Cambria Math" panose="02040503050406030204" pitchFamily="18" charset="0"/>
                                  <a:ea typeface="Cambria Math" panose="02040503050406030204" pitchFamily="18" charset="0"/>
                                </a:rPr>
                                <m:t>Γ</m:t>
                              </m:r>
                              <m:d>
                                <m:dPr>
                                  <m:ctrlPr>
                                    <a:rPr lang="el-GR" i="1" dirty="0" smtClean="0">
                                      <a:latin typeface="Cambria Math" panose="02040503050406030204" pitchFamily="18" charset="0"/>
                                      <a:ea typeface="Cambria Math" panose="02040503050406030204" pitchFamily="18" charset="0"/>
                                    </a:rPr>
                                  </m:ctrlPr>
                                </m:dPr>
                                <m:e>
                                  <m:r>
                                    <a:rPr lang="en-US" b="0" i="1" dirty="0" smtClean="0">
                                      <a:latin typeface="Cambria Math" panose="02040503050406030204" pitchFamily="18" charset="0"/>
                                      <a:ea typeface="Cambria Math" panose="02040503050406030204" pitchFamily="18" charset="0"/>
                                    </a:rPr>
                                    <m:t>𝑏</m:t>
                                  </m:r>
                                  <m:r>
                                    <a:rPr lang="en-US" b="0" i="1" dirty="0" smtClean="0">
                                      <a:latin typeface="Cambria Math" panose="02040503050406030204" pitchFamily="18" charset="0"/>
                                      <a:ea typeface="Cambria Math" panose="02040503050406030204" pitchFamily="18" charset="0"/>
                                    </a:rPr>
                                    <m:t>+</m:t>
                                  </m:r>
                                  <m:sSub>
                                    <m:sSubPr>
                                      <m:ctrlPr>
                                        <a:rPr lang="en-US" i="1" dirty="0">
                                          <a:latin typeface="Cambria Math" panose="02040503050406030204" pitchFamily="18" charset="0"/>
                                          <a:ea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𝑛</m:t>
                                      </m:r>
                                    </m:e>
                                    <m:sub>
                                      <m:r>
                                        <a:rPr lang="en-US" i="1" dirty="0">
                                          <a:latin typeface="Cambria Math" panose="02040503050406030204" pitchFamily="18" charset="0"/>
                                          <a:ea typeface="Cambria Math" panose="02040503050406030204" pitchFamily="18" charset="0"/>
                                        </a:rPr>
                                        <m:t>𝑗</m:t>
                                      </m:r>
                                    </m:sub>
                                  </m:sSub>
                                  <m:r>
                                    <a:rPr lang="en-US" b="0" i="1" dirty="0" smtClean="0">
                                      <a:latin typeface="Cambria Math" panose="02040503050406030204" pitchFamily="18" charset="0"/>
                                      <a:ea typeface="Cambria Math" panose="02040503050406030204" pitchFamily="18" charset="0"/>
                                    </a:rPr>
                                    <m:t>−</m:t>
                                  </m:r>
                                  <m:sSub>
                                    <m:sSubPr>
                                      <m:ctrlPr>
                                        <a:rPr lang="en-US" i="1" dirty="0">
                                          <a:latin typeface="Cambria Math" panose="02040503050406030204" pitchFamily="18" charset="0"/>
                                          <a:ea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𝑦</m:t>
                                      </m:r>
                                    </m:e>
                                    <m:sub>
                                      <m:r>
                                        <a:rPr lang="en-US" i="1" dirty="0">
                                          <a:latin typeface="Cambria Math" panose="02040503050406030204" pitchFamily="18" charset="0"/>
                                          <a:ea typeface="Cambria Math" panose="02040503050406030204" pitchFamily="18" charset="0"/>
                                        </a:rPr>
                                        <m:t>𝑗</m:t>
                                      </m:r>
                                    </m:sub>
                                  </m:sSub>
                                </m:e>
                              </m:d>
                            </m:num>
                            <m:den>
                              <m:r>
                                <m:rPr>
                                  <m:sty m:val="p"/>
                                </m:rPr>
                                <a:rPr lang="el-GR" i="1" dirty="0">
                                  <a:latin typeface="Cambria Math" panose="02040503050406030204" pitchFamily="18" charset="0"/>
                                  <a:ea typeface="Cambria Math" panose="02040503050406030204" pitchFamily="18" charset="0"/>
                                </a:rPr>
                                <m:t>Γ</m:t>
                              </m:r>
                              <m:r>
                                <a:rPr lang="en-US" b="0"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𝑎</m:t>
                              </m:r>
                              <m:r>
                                <a:rPr lang="en-US" b="0"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𝑏</m:t>
                              </m:r>
                              <m:r>
                                <a:rPr lang="en-US" b="0" i="1" dirty="0" smtClean="0">
                                  <a:latin typeface="Cambria Math" panose="02040503050406030204" pitchFamily="18" charset="0"/>
                                  <a:ea typeface="Cambria Math" panose="02040503050406030204" pitchFamily="18" charset="0"/>
                                </a:rPr>
                                <m:t>+</m:t>
                              </m:r>
                              <m:sSub>
                                <m:sSubPr>
                                  <m:ctrlPr>
                                    <a:rPr lang="en-US" i="1" dirty="0">
                                      <a:latin typeface="Cambria Math" panose="02040503050406030204" pitchFamily="18" charset="0"/>
                                      <a:ea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𝑛</m:t>
                                  </m:r>
                                </m:e>
                                <m:sub>
                                  <m:r>
                                    <a:rPr lang="en-US" i="1" dirty="0">
                                      <a:latin typeface="Cambria Math" panose="02040503050406030204" pitchFamily="18" charset="0"/>
                                      <a:ea typeface="Cambria Math" panose="02040503050406030204" pitchFamily="18" charset="0"/>
                                    </a:rPr>
                                    <m:t>𝑗</m:t>
                                  </m:r>
                                </m:sub>
                              </m:sSub>
                              <m:r>
                                <a:rPr lang="en-US" b="0" i="1" dirty="0" smtClean="0">
                                  <a:latin typeface="Cambria Math" panose="02040503050406030204" pitchFamily="18" charset="0"/>
                                  <a:ea typeface="Cambria Math" panose="02040503050406030204" pitchFamily="18" charset="0"/>
                                </a:rPr>
                                <m:t>)</m:t>
                              </m:r>
                            </m:den>
                          </m:f>
                          <m:f>
                            <m:fPr>
                              <m:ctrlPr>
                                <a:rPr lang="en-US" i="1" dirty="0" smtClean="0">
                                  <a:latin typeface="Cambria Math" panose="02040503050406030204" pitchFamily="18" charset="0"/>
                                </a:rPr>
                              </m:ctrlPr>
                            </m:fPr>
                            <m:num>
                              <m:r>
                                <m:rPr>
                                  <m:sty m:val="p"/>
                                </m:rPr>
                                <a:rPr lang="el-GR" i="1" dirty="0">
                                  <a:latin typeface="Cambria Math" panose="02040503050406030204" pitchFamily="18" charset="0"/>
                                  <a:ea typeface="Cambria Math" panose="02040503050406030204" pitchFamily="18" charset="0"/>
                                </a:rPr>
                                <m:t>Γ</m:t>
                              </m:r>
                              <m:d>
                                <m:dPr>
                                  <m:ctrlPr>
                                    <a:rPr lang="en-US" i="1" dirty="0">
                                      <a:latin typeface="Cambria Math" panose="02040503050406030204" pitchFamily="18" charset="0"/>
                                      <a:ea typeface="Cambria Math" panose="02040503050406030204" pitchFamily="18" charset="0"/>
                                    </a:rPr>
                                  </m:ctrlPr>
                                </m:dPr>
                                <m:e>
                                  <m:r>
                                    <a:rPr lang="en-US" i="1" dirty="0">
                                      <a:latin typeface="Cambria Math" panose="02040503050406030204" pitchFamily="18" charset="0"/>
                                      <a:ea typeface="Cambria Math" panose="02040503050406030204" pitchFamily="18" charset="0"/>
                                    </a:rPr>
                                    <m:t>𝑎</m:t>
                                  </m:r>
                                  <m:r>
                                    <a:rPr lang="en-US" i="1" dirty="0">
                                      <a:latin typeface="Cambria Math" panose="02040503050406030204" pitchFamily="18" charset="0"/>
                                      <a:ea typeface="Cambria Math" panose="02040503050406030204" pitchFamily="18" charset="0"/>
                                    </a:rPr>
                                    <m:t>+</m:t>
                                  </m:r>
                                  <m:r>
                                    <a:rPr lang="en-US" i="1" dirty="0">
                                      <a:latin typeface="Cambria Math" panose="02040503050406030204" pitchFamily="18" charset="0"/>
                                      <a:ea typeface="Cambria Math" panose="02040503050406030204" pitchFamily="18" charset="0"/>
                                    </a:rPr>
                                    <m:t>𝑏</m:t>
                                  </m:r>
                                </m:e>
                              </m:d>
                            </m:num>
                            <m:den>
                              <m:r>
                                <m:rPr>
                                  <m:sty m:val="p"/>
                                </m:rPr>
                                <a:rPr lang="el-GR" i="1" dirty="0">
                                  <a:latin typeface="Cambria Math" panose="02040503050406030204" pitchFamily="18" charset="0"/>
                                  <a:ea typeface="Cambria Math" panose="02040503050406030204" pitchFamily="18" charset="0"/>
                                </a:rPr>
                                <m:t>Γ</m:t>
                              </m:r>
                              <m:d>
                                <m:dPr>
                                  <m:ctrlPr>
                                    <a:rPr lang="en-US" i="1" dirty="0">
                                      <a:latin typeface="Cambria Math" panose="02040503050406030204" pitchFamily="18" charset="0"/>
                                      <a:ea typeface="Cambria Math" panose="02040503050406030204" pitchFamily="18" charset="0"/>
                                    </a:rPr>
                                  </m:ctrlPr>
                                </m:dPr>
                                <m:e>
                                  <m:r>
                                    <a:rPr lang="en-US" b="0" i="1" dirty="0" smtClean="0">
                                      <a:latin typeface="Cambria Math" panose="02040503050406030204" pitchFamily="18" charset="0"/>
                                      <a:ea typeface="Cambria Math" panose="02040503050406030204" pitchFamily="18" charset="0"/>
                                    </a:rPr>
                                    <m:t>𝑎</m:t>
                                  </m:r>
                                </m:e>
                              </m:d>
                              <m:r>
                                <m:rPr>
                                  <m:sty m:val="p"/>
                                </m:rPr>
                                <a:rPr lang="el-GR" i="1" dirty="0">
                                  <a:latin typeface="Cambria Math" panose="02040503050406030204" pitchFamily="18" charset="0"/>
                                  <a:ea typeface="Cambria Math" panose="02040503050406030204" pitchFamily="18" charset="0"/>
                                </a:rPr>
                                <m:t>Γ</m:t>
                              </m:r>
                              <m:d>
                                <m:dPr>
                                  <m:ctrlPr>
                                    <a:rPr lang="en-US" i="1" dirty="0">
                                      <a:latin typeface="Cambria Math" panose="02040503050406030204" pitchFamily="18" charset="0"/>
                                      <a:ea typeface="Cambria Math" panose="02040503050406030204" pitchFamily="18" charset="0"/>
                                    </a:rPr>
                                  </m:ctrlPr>
                                </m:dPr>
                                <m:e>
                                  <m:r>
                                    <a:rPr lang="en-US" i="1" dirty="0">
                                      <a:latin typeface="Cambria Math" panose="02040503050406030204" pitchFamily="18" charset="0"/>
                                      <a:ea typeface="Cambria Math" panose="02040503050406030204" pitchFamily="18" charset="0"/>
                                    </a:rPr>
                                    <m:t>𝑏</m:t>
                                  </m:r>
                                </m:e>
                              </m:d>
                            </m:den>
                          </m:f>
                        </m:e>
                      </m:nary>
                    </m:oMath>
                  </m:oMathPara>
                </a14:m>
                <a:endParaRPr lang="en-US" dirty="0"/>
              </a:p>
              <a:p>
                <a:r>
                  <a:rPr lang="en-US" dirty="0"/>
                  <a:t>This cannot be simplified analytically (full discussion in textbook)</a:t>
                </a:r>
              </a:p>
              <a:p>
                <a:r>
                  <a:rPr lang="en-US" dirty="0"/>
                  <a:t>But it can be computed numerically!</a:t>
                </a:r>
              </a:p>
            </p:txBody>
          </p:sp>
        </mc:Choice>
        <mc:Fallback xmlns="">
          <p:sp>
            <p:nvSpPr>
              <p:cNvPr id="3" name="Content Placeholder 2">
                <a:extLst>
                  <a:ext uri="{FF2B5EF4-FFF2-40B4-BE49-F238E27FC236}">
                    <a16:creationId xmlns:a16="http://schemas.microsoft.com/office/drawing/2014/main" id="{BF563E04-CE08-423A-45FC-48FFE38E294F}"/>
                  </a:ext>
                </a:extLst>
              </p:cNvPr>
              <p:cNvSpPr>
                <a:spLocks noGrp="1" noRot="1" noChangeAspect="1" noMove="1" noResize="1" noEditPoints="1" noAdjustHandles="1" noChangeArrowheads="1" noChangeShapeType="1" noTextEdit="1"/>
              </p:cNvSpPr>
              <p:nvPr>
                <p:ph idx="1"/>
              </p:nvPr>
            </p:nvSpPr>
            <p:spPr>
              <a:blipFill>
                <a:blip r:embed="rId3"/>
                <a:stretch>
                  <a:fillRect l="-1104" t="-3131"/>
                </a:stretch>
              </a:blipFill>
            </p:spPr>
            <p:txBody>
              <a:bodyPr/>
              <a:lstStyle/>
              <a:p>
                <a:r>
                  <a:rPr lang="en-US">
                    <a:noFill/>
                  </a:rPr>
                  <a:t> </a:t>
                </a:r>
              </a:p>
            </p:txBody>
          </p:sp>
        </mc:Fallback>
      </mc:AlternateContent>
    </p:spTree>
    <p:extLst>
      <p:ext uri="{BB962C8B-B14F-4D97-AF65-F5344CB8AC3E}">
        <p14:creationId xmlns:p14="http://schemas.microsoft.com/office/powerpoint/2010/main" val="7354868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9F49B59-59BC-4B19-15F3-D8DC45E7387E}"/>
              </a:ext>
            </a:extLst>
          </p:cNvPr>
          <p:cNvSpPr>
            <a:spLocks noGrp="1"/>
          </p:cNvSpPr>
          <p:nvPr>
            <p:ph type="title"/>
          </p:nvPr>
        </p:nvSpPr>
        <p:spPr/>
        <p:txBody>
          <a:bodyPr/>
          <a:lstStyle/>
          <a:p>
            <a:r>
              <a:rPr lang="en-US" dirty="0"/>
              <a:t>Choosing Hyperprior Distribution</a:t>
            </a:r>
          </a:p>
        </p:txBody>
      </p:sp>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EBB028A7-AC9A-3DB6-C914-CED4343E0D25}"/>
                  </a:ext>
                </a:extLst>
              </p:cNvPr>
              <p:cNvSpPr>
                <a:spLocks noGrp="1"/>
              </p:cNvSpPr>
              <p:nvPr>
                <p:ph idx="1"/>
              </p:nvPr>
            </p:nvSpPr>
            <p:spPr/>
            <p:txBody>
              <a:bodyPr/>
              <a:lstStyle/>
              <a:p>
                <a:r>
                  <a:rPr lang="en-US" dirty="0"/>
                  <a:t>A lengthy discussion along with exercises exists in the text on the challenges of picking a hyperprior distribution. </a:t>
                </a:r>
              </a:p>
              <a:p>
                <a:r>
                  <a:rPr lang="en-US" dirty="0"/>
                  <a:t>The best choice appears to be reparametrizing in terms of </a:t>
                </a:r>
                <a:br>
                  <a:rPr lang="en-US" b="0" i="0" dirty="0">
                    <a:latin typeface="Cambria Math" panose="02040503050406030204" pitchFamily="18" charset="0"/>
                  </a:rPr>
                </a:br>
                <a14:m>
                  <m:oMath xmlns:m="http://schemas.openxmlformats.org/officeDocument/2006/math">
                    <m:r>
                      <m:rPr>
                        <m:sty m:val="p"/>
                      </m:rPr>
                      <a:rPr lang="en-US" b="0" i="0" smtClean="0">
                        <a:latin typeface="Cambria Math" panose="02040503050406030204" pitchFamily="18" charset="0"/>
                      </a:rPr>
                      <m:t>log</m:t>
                    </m:r>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𝑎</m:t>
                            </m:r>
                          </m:num>
                          <m:den>
                            <m:r>
                              <a:rPr lang="en-US" b="0" i="1" smtClean="0">
                                <a:latin typeface="Cambria Math" panose="02040503050406030204" pitchFamily="18" charset="0"/>
                              </a:rPr>
                              <m:t>𝑏</m:t>
                            </m:r>
                          </m:den>
                        </m:f>
                      </m:e>
                    </m:d>
                  </m:oMath>
                </a14:m>
                <a:r>
                  <a:rPr lang="en-US" dirty="0"/>
                  <a:t> and </a:t>
                </a:r>
                <a14:m>
                  <m:oMath xmlns:m="http://schemas.openxmlformats.org/officeDocument/2006/math">
                    <m:r>
                      <m:rPr>
                        <m:sty m:val="p"/>
                      </m:rPr>
                      <a:rPr lang="en-US" b="0" i="0" smtClean="0">
                        <a:latin typeface="Cambria Math" panose="02040503050406030204" pitchFamily="18" charset="0"/>
                      </a:rPr>
                      <m:t>log</m:t>
                    </m:r>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m:t>
                    </m:r>
                  </m:oMath>
                </a14:m>
                <a:r>
                  <a:rPr lang="en-US" dirty="0"/>
                  <a:t>.</a:t>
                </a:r>
              </a:p>
              <a:p>
                <a:r>
                  <a:rPr lang="en-US" dirty="0"/>
                  <a:t>	Then, using a diffuse prior: </a:t>
                </a:r>
                <a14:m>
                  <m:oMath xmlns:m="http://schemas.openxmlformats.org/officeDocument/2006/math">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𝑎</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𝑏</m:t>
                        </m:r>
                        <m:r>
                          <a:rPr lang="en-US" i="1">
                            <a:latin typeface="Cambria Math" panose="02040503050406030204" pitchFamily="18" charset="0"/>
                            <a:ea typeface="Cambria Math" panose="02040503050406030204" pitchFamily="18" charset="0"/>
                          </a:rPr>
                          <m:t>)</m:t>
                        </m:r>
                      </m:e>
                      <m:sup>
                        <m:r>
                          <a:rPr lang="en-US" b="0" i="1" smtClean="0">
                            <a:latin typeface="Cambria Math" panose="02040503050406030204" pitchFamily="18" charset="0"/>
                            <a:ea typeface="Cambria Math" panose="02040503050406030204" pitchFamily="18" charset="0"/>
                          </a:rPr>
                          <m:t>5/2</m:t>
                        </m:r>
                      </m:sup>
                    </m:sSup>
                  </m:oMath>
                </a14:m>
                <a:endParaRPr lang="en-US" dirty="0"/>
              </a:p>
              <a:p>
                <a:endParaRPr lang="en-US" dirty="0"/>
              </a:p>
            </p:txBody>
          </p:sp>
        </mc:Choice>
        <mc:Fallback xmlns="">
          <p:sp>
            <p:nvSpPr>
              <p:cNvPr id="2" name="Content Placeholder 1">
                <a:extLst>
                  <a:ext uri="{FF2B5EF4-FFF2-40B4-BE49-F238E27FC236}">
                    <a16:creationId xmlns:a16="http://schemas.microsoft.com/office/drawing/2014/main" id="{EBB028A7-AC9A-3DB6-C914-CED4343E0D25}"/>
                  </a:ext>
                </a:extLst>
              </p:cNvPr>
              <p:cNvSpPr>
                <a:spLocks noGrp="1" noRot="1" noChangeAspect="1" noMove="1" noResize="1" noEditPoints="1" noAdjustHandles="1" noChangeArrowheads="1" noChangeShapeType="1" noTextEdit="1"/>
              </p:cNvSpPr>
              <p:nvPr>
                <p:ph idx="1"/>
              </p:nvPr>
            </p:nvSpPr>
            <p:spPr>
              <a:blipFill>
                <a:blip r:embed="rId3"/>
                <a:stretch>
                  <a:fillRect l="-1104" t="-1657"/>
                </a:stretch>
              </a:blipFill>
            </p:spPr>
            <p:txBody>
              <a:bodyPr/>
              <a:lstStyle/>
              <a:p>
                <a:r>
                  <a:rPr lang="en-US">
                    <a:noFill/>
                  </a:rPr>
                  <a:t> </a:t>
                </a:r>
              </a:p>
            </p:txBody>
          </p:sp>
        </mc:Fallback>
      </mc:AlternateContent>
    </p:spTree>
    <p:extLst>
      <p:ext uri="{BB962C8B-B14F-4D97-AF65-F5344CB8AC3E}">
        <p14:creationId xmlns:p14="http://schemas.microsoft.com/office/powerpoint/2010/main" val="2126979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494BD1-0CBA-9FEA-DB6A-C4E9D65F6FDE}"/>
              </a:ext>
            </a:extLst>
          </p:cNvPr>
          <p:cNvSpPr>
            <a:spLocks noGrp="1"/>
          </p:cNvSpPr>
          <p:nvPr>
            <p:ph type="title"/>
          </p:nvPr>
        </p:nvSpPr>
        <p:spPr/>
        <p:txBody>
          <a:bodyPr/>
          <a:lstStyle/>
          <a:p>
            <a:r>
              <a:rPr lang="en-US" dirty="0"/>
              <a:t>Marginal Posterior and Inference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36B4186-6899-1F29-8267-75CD3A423AF1}"/>
                  </a:ext>
                </a:extLst>
              </p:cNvPr>
              <p:cNvSpPr>
                <a:spLocks noGrp="1"/>
              </p:cNvSpPr>
              <p:nvPr>
                <p:ph idx="1"/>
              </p:nvPr>
            </p:nvSpPr>
            <p:spPr/>
            <p:txBody>
              <a:bodyPr/>
              <a:lstStyle/>
              <a:p>
                <a:r>
                  <a:rPr lang="en-US" dirty="0"/>
                  <a:t>	Computing Marginal Posterior Density:</a:t>
                </a:r>
              </a:p>
              <a:p>
                <a:pPr lvl="1"/>
                <a:r>
                  <a:rPr lang="en-US" dirty="0"/>
                  <a:t>Use a grid approach to evaluate the marginal posterior density over the range of </a:t>
                </a:r>
                <a14:m>
                  <m:oMath xmlns:m="http://schemas.openxmlformats.org/officeDocument/2006/math">
                    <m:r>
                      <a:rPr lang="en-US" b="0" i="1" smtClean="0">
                        <a:latin typeface="Cambria Math" panose="02040503050406030204" pitchFamily="18" charset="0"/>
                      </a:rPr>
                      <m:t>𝑎</m:t>
                    </m:r>
                  </m:oMath>
                </a14:m>
                <a:r>
                  <a:rPr lang="en-US" dirty="0"/>
                  <a:t> and </a:t>
                </a:r>
                <a14:m>
                  <m:oMath xmlns:m="http://schemas.openxmlformats.org/officeDocument/2006/math">
                    <m:r>
                      <a:rPr lang="en-US" i="1">
                        <a:latin typeface="Cambria Math" panose="02040503050406030204" pitchFamily="18" charset="0"/>
                      </a:rPr>
                      <m:t>𝑏</m:t>
                    </m:r>
                  </m:oMath>
                </a14:m>
                <a:r>
                  <a:rPr lang="en-US" dirty="0"/>
                  <a:t>.</a:t>
                </a:r>
              </a:p>
              <a:p>
                <a:r>
                  <a:rPr lang="en-US" dirty="0"/>
                  <a:t>	Simulation and Posterior Inference:</a:t>
                </a:r>
              </a:p>
              <a:p>
                <a:pPr lvl="1"/>
                <a:r>
                  <a:rPr lang="en-US" dirty="0"/>
                  <a:t>Draw samples from the posterior distribution of </a:t>
                </a:r>
                <a14:m>
                  <m:oMath xmlns:m="http://schemas.openxmlformats.org/officeDocument/2006/math">
                    <m:r>
                      <a:rPr lang="en-US" i="1" dirty="0" smtClean="0">
                        <a:latin typeface="Cambria Math" panose="02040503050406030204" pitchFamily="18" charset="0"/>
                      </a:rPr>
                      <m:t>(</m:t>
                    </m:r>
                    <m:r>
                      <a:rPr lang="en-US" b="0" i="1" dirty="0" smtClean="0">
                        <a:latin typeface="Cambria Math" panose="02040503050406030204" pitchFamily="18" charset="0"/>
                      </a:rPr>
                      <m:t>𝑎</m:t>
                    </m:r>
                    <m:r>
                      <a:rPr lang="en-US" b="0" i="1" dirty="0" smtClean="0">
                        <a:latin typeface="Cambria Math" panose="02040503050406030204" pitchFamily="18" charset="0"/>
                      </a:rPr>
                      <m:t>,</m:t>
                    </m:r>
                    <m:r>
                      <a:rPr lang="en-US" b="0" i="1" dirty="0" smtClean="0">
                        <a:latin typeface="Cambria Math" panose="02040503050406030204" pitchFamily="18" charset="0"/>
                      </a:rPr>
                      <m:t>𝑏</m:t>
                    </m:r>
                    <m:r>
                      <a:rPr lang="en-US" b="0" i="1" dirty="0" smtClean="0">
                        <a:latin typeface="Cambria Math" panose="02040503050406030204" pitchFamily="18" charset="0"/>
                      </a:rPr>
                      <m:t>,</m:t>
                    </m:r>
                    <m:r>
                      <a:rPr lang="en-US" i="1">
                        <a:latin typeface="Cambria Math" panose="02040503050406030204" pitchFamily="18" charset="0"/>
                        <a:ea typeface="Cambria Math" panose="02040503050406030204" pitchFamily="18" charset="0"/>
                      </a:rPr>
                      <m:t>𝜃</m:t>
                    </m:r>
                    <m:r>
                      <a:rPr lang="en-US" i="1" dirty="0" smtClean="0">
                        <a:latin typeface="Cambria Math" panose="02040503050406030204" pitchFamily="18" charset="0"/>
                      </a:rPr>
                      <m:t>)</m:t>
                    </m:r>
                  </m:oMath>
                </a14:m>
                <a:r>
                  <a:rPr lang="en-US" dirty="0"/>
                  <a:t>.</a:t>
                </a:r>
              </a:p>
              <a:p>
                <a:pPr lvl="1"/>
                <a:r>
                  <a:rPr lang="en-US" dirty="0"/>
                  <a:t>Transform draws to original scale and sample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rPr>
                          <m:t>𝑗</m:t>
                        </m:r>
                      </m:sub>
                    </m:sSub>
                  </m:oMath>
                </a14:m>
                <a:r>
                  <a:rPr lang="en-US" dirty="0"/>
                  <a:t> from its conditional posterior.</a:t>
                </a:r>
              </a:p>
            </p:txBody>
          </p:sp>
        </mc:Choice>
        <mc:Fallback xmlns="">
          <p:sp>
            <p:nvSpPr>
              <p:cNvPr id="3" name="Content Placeholder 2">
                <a:extLst>
                  <a:ext uri="{FF2B5EF4-FFF2-40B4-BE49-F238E27FC236}">
                    <a16:creationId xmlns:a16="http://schemas.microsoft.com/office/drawing/2014/main" id="{236B4186-6899-1F29-8267-75CD3A423AF1}"/>
                  </a:ext>
                </a:extLst>
              </p:cNvPr>
              <p:cNvSpPr>
                <a:spLocks noGrp="1" noRot="1" noChangeAspect="1" noMove="1" noResize="1" noEditPoints="1" noAdjustHandles="1" noChangeArrowheads="1" noChangeShapeType="1" noTextEdit="1"/>
              </p:cNvSpPr>
              <p:nvPr>
                <p:ph idx="1"/>
              </p:nvPr>
            </p:nvSpPr>
            <p:spPr>
              <a:blipFill>
                <a:blip r:embed="rId3"/>
                <a:stretch>
                  <a:fillRect l="-1104" t="-1657" r="-946"/>
                </a:stretch>
              </a:blipFill>
            </p:spPr>
            <p:txBody>
              <a:bodyPr/>
              <a:lstStyle/>
              <a:p>
                <a:r>
                  <a:rPr lang="en-US">
                    <a:noFill/>
                  </a:rPr>
                  <a:t> </a:t>
                </a:r>
              </a:p>
            </p:txBody>
          </p:sp>
        </mc:Fallback>
      </mc:AlternateContent>
    </p:spTree>
    <p:extLst>
      <p:ext uri="{BB962C8B-B14F-4D97-AF65-F5344CB8AC3E}">
        <p14:creationId xmlns:p14="http://schemas.microsoft.com/office/powerpoint/2010/main" val="3824033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CF8245-A308-6A9B-22BB-CB015249854D}"/>
              </a:ext>
            </a:extLst>
          </p:cNvPr>
          <p:cNvSpPr>
            <a:spLocks noGrp="1"/>
          </p:cNvSpPr>
          <p:nvPr>
            <p:ph type="title"/>
          </p:nvPr>
        </p:nvSpPr>
        <p:spPr/>
        <p:txBody>
          <a:bodyPr/>
          <a:lstStyle/>
          <a:p>
            <a:r>
              <a:rPr lang="en-US" dirty="0"/>
              <a:t>Rat Tumor Plots</a:t>
            </a:r>
          </a:p>
        </p:txBody>
      </p:sp>
      <p:pic>
        <p:nvPicPr>
          <p:cNvPr id="5" name="Content Placeholder 4" descr="A diagram of a diagram of a diagram&#10;&#10;Description automatically generated with medium confidence">
            <a:extLst>
              <a:ext uri="{FF2B5EF4-FFF2-40B4-BE49-F238E27FC236}">
                <a16:creationId xmlns:a16="http://schemas.microsoft.com/office/drawing/2014/main" id="{EE56142F-B5E8-CCBC-82F5-8CCE1C11F729}"/>
              </a:ext>
            </a:extLst>
          </p:cNvPr>
          <p:cNvPicPr>
            <a:picLocks noGrp="1" noChangeAspect="1"/>
          </p:cNvPicPr>
          <p:nvPr>
            <p:ph idx="1"/>
          </p:nvPr>
        </p:nvPicPr>
        <p:blipFill>
          <a:blip r:embed="rId3"/>
          <a:stretch>
            <a:fillRect/>
          </a:stretch>
        </p:blipFill>
        <p:spPr>
          <a:xfrm>
            <a:off x="1621089" y="1712799"/>
            <a:ext cx="15039474" cy="6944152"/>
          </a:xfrm>
        </p:spPr>
      </p:pic>
      <p:sp>
        <p:nvSpPr>
          <p:cNvPr id="6" name="TextBox 5">
            <a:extLst>
              <a:ext uri="{FF2B5EF4-FFF2-40B4-BE49-F238E27FC236}">
                <a16:creationId xmlns:a16="http://schemas.microsoft.com/office/drawing/2014/main" id="{D7C865EF-53D0-8C66-9509-18CE702F19F8}"/>
              </a:ext>
            </a:extLst>
          </p:cNvPr>
          <p:cNvSpPr txBox="1"/>
          <p:nvPr/>
        </p:nvSpPr>
        <p:spPr>
          <a:xfrm>
            <a:off x="1621089" y="8656951"/>
            <a:ext cx="1992918" cy="369332"/>
          </a:xfrm>
          <a:prstGeom prst="rect">
            <a:avLst/>
          </a:prstGeom>
          <a:noFill/>
        </p:spPr>
        <p:txBody>
          <a:bodyPr wrap="none" rtlCol="0">
            <a:spAutoFit/>
          </a:bodyPr>
          <a:lstStyle/>
          <a:p>
            <a:r>
              <a:rPr lang="en-US" dirty="0"/>
              <a:t>Taken from BDA3</a:t>
            </a:r>
          </a:p>
        </p:txBody>
      </p:sp>
    </p:spTree>
    <p:extLst>
      <p:ext uri="{BB962C8B-B14F-4D97-AF65-F5344CB8AC3E}">
        <p14:creationId xmlns:p14="http://schemas.microsoft.com/office/powerpoint/2010/main" val="359141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904B290-5426-5FB9-8E4F-D873888E9D0D}"/>
                  </a:ext>
                </a:extLst>
              </p:cNvPr>
              <p:cNvSpPr>
                <a:spLocks noGrp="1"/>
              </p:cNvSpPr>
              <p:nvPr>
                <p:ph sz="half" idx="1"/>
              </p:nvPr>
            </p:nvSpPr>
            <p:spPr>
              <a:xfrm>
                <a:off x="1098550" y="2085698"/>
                <a:ext cx="8622966" cy="6515100"/>
              </a:xfrm>
            </p:spPr>
            <p:txBody>
              <a:bodyPr/>
              <a:lstStyle/>
              <a:p>
                <a:r>
                  <a:rPr lang="en-US" dirty="0"/>
                  <a:t>Posterior Medians and Intervals:</a:t>
                </a:r>
              </a:p>
              <a:p>
                <a:pPr lvl="1"/>
                <a:r>
                  <a:rPr lang="en-US" dirty="0"/>
                  <a:t>Posterior medians and 95% intervals for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rPr>
                          <m:t>𝑗</m:t>
                        </m:r>
                      </m:sub>
                    </m:sSub>
                  </m:oMath>
                </a14:m>
                <a:r>
                  <a:rPr lang="en-US" dirty="0"/>
                  <a:t> are computed by simulation.</a:t>
                </a:r>
              </a:p>
              <a:p>
                <a:pPr lvl="1"/>
                <a:r>
                  <a:rPr lang="en-US" dirty="0"/>
                  <a:t>The results show shrinkage of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rPr>
                          <m:t>𝑗</m:t>
                        </m:r>
                      </m:sub>
                    </m:sSub>
                  </m:oMath>
                </a14:m>
                <a:r>
                  <a:rPr lang="en-US" dirty="0"/>
                  <a:t> towards the population mean, with more shrinkage for experiments with fewer observations.</a:t>
                </a:r>
              </a:p>
            </p:txBody>
          </p:sp>
        </mc:Choice>
        <mc:Fallback xmlns="">
          <p:sp>
            <p:nvSpPr>
              <p:cNvPr id="3" name="Content Placeholder 2">
                <a:extLst>
                  <a:ext uri="{FF2B5EF4-FFF2-40B4-BE49-F238E27FC236}">
                    <a16:creationId xmlns:a16="http://schemas.microsoft.com/office/drawing/2014/main" id="{F904B290-5426-5FB9-8E4F-D873888E9D0D}"/>
                  </a:ext>
                </a:extLst>
              </p:cNvPr>
              <p:cNvSpPr>
                <a:spLocks noGrp="1" noRot="1" noChangeAspect="1" noMove="1" noResize="1" noEditPoints="1" noAdjustHandles="1" noChangeArrowheads="1" noChangeShapeType="1" noTextEdit="1"/>
              </p:cNvSpPr>
              <p:nvPr>
                <p:ph sz="half" idx="1"/>
              </p:nvPr>
            </p:nvSpPr>
            <p:spPr>
              <a:xfrm>
                <a:off x="1098550" y="2085698"/>
                <a:ext cx="8622966" cy="6515100"/>
              </a:xfrm>
              <a:blipFill>
                <a:blip r:embed="rId3"/>
                <a:stretch>
                  <a:fillRect l="-2059" t="-1751" r="-2059"/>
                </a:stretch>
              </a:blipFill>
            </p:spPr>
            <p:txBody>
              <a:bodyPr/>
              <a:lstStyle/>
              <a:p>
                <a:r>
                  <a:rPr lang="en-US">
                    <a:noFill/>
                  </a:rPr>
                  <a:t> </a:t>
                </a:r>
              </a:p>
            </p:txBody>
          </p:sp>
        </mc:Fallback>
      </mc:AlternateContent>
      <p:pic>
        <p:nvPicPr>
          <p:cNvPr id="7" name="Content Placeholder 6" descr="A graph of a number of numbers&#10;&#10;Description automatically generated with medium confidence">
            <a:extLst>
              <a:ext uri="{FF2B5EF4-FFF2-40B4-BE49-F238E27FC236}">
                <a16:creationId xmlns:a16="http://schemas.microsoft.com/office/drawing/2014/main" id="{C2701338-E6DC-C5DB-17D5-807EEC05ABAA}"/>
              </a:ext>
            </a:extLst>
          </p:cNvPr>
          <p:cNvPicPr>
            <a:picLocks noGrp="1" noChangeAspect="1"/>
          </p:cNvPicPr>
          <p:nvPr>
            <p:ph sz="half" idx="2"/>
          </p:nvPr>
        </p:nvPicPr>
        <p:blipFill>
          <a:blip r:embed="rId4"/>
          <a:stretch>
            <a:fillRect/>
          </a:stretch>
        </p:blipFill>
        <p:spPr>
          <a:xfrm>
            <a:off x="9962146" y="2085353"/>
            <a:ext cx="6785811" cy="6539694"/>
          </a:xfrm>
        </p:spPr>
      </p:pic>
      <p:sp>
        <p:nvSpPr>
          <p:cNvPr id="2" name="Title 1">
            <a:extLst>
              <a:ext uri="{FF2B5EF4-FFF2-40B4-BE49-F238E27FC236}">
                <a16:creationId xmlns:a16="http://schemas.microsoft.com/office/drawing/2014/main" id="{043901D3-E2AC-BDA8-1AA0-AACD34148D7F}"/>
              </a:ext>
            </a:extLst>
          </p:cNvPr>
          <p:cNvSpPr>
            <a:spLocks noGrp="1"/>
          </p:cNvSpPr>
          <p:nvPr>
            <p:ph type="title"/>
          </p:nvPr>
        </p:nvSpPr>
        <p:spPr/>
        <p:txBody>
          <a:bodyPr/>
          <a:lstStyle/>
          <a:p>
            <a:r>
              <a:rPr lang="en-US" dirty="0"/>
              <a:t>Rat Tumor Results</a:t>
            </a:r>
          </a:p>
        </p:txBody>
      </p:sp>
      <p:sp>
        <p:nvSpPr>
          <p:cNvPr id="5" name="TextBox 4">
            <a:extLst>
              <a:ext uri="{FF2B5EF4-FFF2-40B4-BE49-F238E27FC236}">
                <a16:creationId xmlns:a16="http://schemas.microsoft.com/office/drawing/2014/main" id="{EC3FABDE-5D6B-4221-5349-80D02DB66423}"/>
              </a:ext>
            </a:extLst>
          </p:cNvPr>
          <p:cNvSpPr txBox="1"/>
          <p:nvPr/>
        </p:nvSpPr>
        <p:spPr>
          <a:xfrm>
            <a:off x="10031528" y="8614616"/>
            <a:ext cx="1992918" cy="369332"/>
          </a:xfrm>
          <a:prstGeom prst="rect">
            <a:avLst/>
          </a:prstGeom>
          <a:noFill/>
        </p:spPr>
        <p:txBody>
          <a:bodyPr wrap="none" rtlCol="0">
            <a:spAutoFit/>
          </a:bodyPr>
          <a:lstStyle/>
          <a:p>
            <a:r>
              <a:rPr lang="en-US" dirty="0"/>
              <a:t>Taken from BDA3</a:t>
            </a:r>
          </a:p>
        </p:txBody>
      </p:sp>
    </p:spTree>
    <p:extLst>
      <p:ext uri="{BB962C8B-B14F-4D97-AF65-F5344CB8AC3E}">
        <p14:creationId xmlns:p14="http://schemas.microsoft.com/office/powerpoint/2010/main" val="32538860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AEC04D-9306-1C07-46DE-6CCE2D16AB05}"/>
              </a:ext>
            </a:extLst>
          </p:cNvPr>
          <p:cNvSpPr>
            <a:spLocks noGrp="1"/>
          </p:cNvSpPr>
          <p:nvPr>
            <p:ph type="title"/>
          </p:nvPr>
        </p:nvSpPr>
        <p:spPr/>
        <p:txBody>
          <a:bodyPr/>
          <a:lstStyle/>
          <a:p>
            <a:r>
              <a:rPr lang="en-US" dirty="0"/>
              <a:t>Normal Model with Exchangeable Parameters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BABE6FB-E567-D4A8-39E9-0A5090CFB20A}"/>
                  </a:ext>
                </a:extLst>
              </p:cNvPr>
              <p:cNvSpPr>
                <a:spLocks noGrp="1"/>
              </p:cNvSpPr>
              <p:nvPr>
                <p:ph idx="1"/>
              </p:nvPr>
            </p:nvSpPr>
            <p:spPr/>
            <p:txBody>
              <a:bodyPr/>
              <a:lstStyle/>
              <a:p>
                <a:r>
                  <a:rPr lang="en-US" dirty="0"/>
                  <a:t>Model Description:</a:t>
                </a:r>
              </a:p>
              <a:p>
                <a:pPr lvl="1"/>
                <a:r>
                  <a:rPr lang="en-US" dirty="0"/>
                  <a:t>Observed data are normally distributed with different means for each </a:t>
                </a:r>
                <a:r>
                  <a:rPr lang="en-US" b="1" dirty="0">
                    <a:solidFill>
                      <a:schemeClr val="bg1"/>
                    </a:solidFill>
                  </a:rPr>
                  <a:t>group</a:t>
                </a:r>
                <a:r>
                  <a:rPr lang="en-US" dirty="0"/>
                  <a:t> or experiment.</a:t>
                </a:r>
              </a:p>
              <a:p>
                <a:pPr lvl="1"/>
                <a:r>
                  <a:rPr lang="en-US" dirty="0"/>
                  <a:t>Known observation variance and normal population distribution for group means.</a:t>
                </a:r>
              </a:p>
              <a:p>
                <a:r>
                  <a:rPr lang="en-US" dirty="0"/>
                  <a:t>	Data Structure:</a:t>
                </a:r>
              </a:p>
              <a:p>
                <a:pPr lvl="1"/>
                <a:r>
                  <a:rPr lang="en-US" dirty="0"/>
                  <a:t>Consider </a:t>
                </a:r>
                <a14:m>
                  <m:oMath xmlns:m="http://schemas.openxmlformats.org/officeDocument/2006/math">
                    <m:r>
                      <a:rPr lang="en-US" b="0" i="1" smtClean="0">
                        <a:latin typeface="Cambria Math" panose="02040503050406030204" pitchFamily="18" charset="0"/>
                      </a:rPr>
                      <m:t>𝐽</m:t>
                    </m:r>
                  </m:oMath>
                </a14:m>
                <a:r>
                  <a:rPr lang="en-US" dirty="0"/>
                  <a:t> independent experiments, each estimating parameter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rPr>
                          <m:t>𝑗</m:t>
                        </m:r>
                      </m:sub>
                    </m:sSub>
                  </m:oMath>
                </a14:m>
                <a:r>
                  <a:rPr lang="en-US" dirty="0"/>
                  <a:t> from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𝑛</m:t>
                        </m:r>
                      </m:e>
                      <m:sub>
                        <m:r>
                          <a:rPr lang="en-US" i="1">
                            <a:latin typeface="Cambria Math" panose="02040503050406030204" pitchFamily="18" charset="0"/>
                          </a:rPr>
                          <m:t>𝑗</m:t>
                        </m:r>
                      </m:sub>
                    </m:sSub>
                  </m:oMath>
                </a14:m>
                <a:r>
                  <a:rPr lang="en-US" dirty="0"/>
                  <a:t> normally distributed data points.</a:t>
                </a:r>
              </a:p>
              <a:p>
                <a:r>
                  <a:rPr lang="en-US" dirty="0"/>
                  <a:t>One-way random effects model with known data variance</a:t>
                </a:r>
              </a:p>
            </p:txBody>
          </p:sp>
        </mc:Choice>
        <mc:Fallback xmlns="">
          <p:sp>
            <p:nvSpPr>
              <p:cNvPr id="3" name="Content Placeholder 2">
                <a:extLst>
                  <a:ext uri="{FF2B5EF4-FFF2-40B4-BE49-F238E27FC236}">
                    <a16:creationId xmlns:a16="http://schemas.microsoft.com/office/drawing/2014/main" id="{CBABE6FB-E567-D4A8-39E9-0A5090CFB20A}"/>
                  </a:ext>
                </a:extLst>
              </p:cNvPr>
              <p:cNvSpPr>
                <a:spLocks noGrp="1" noRot="1" noChangeAspect="1" noMove="1" noResize="1" noEditPoints="1" noAdjustHandles="1" noChangeArrowheads="1" noChangeShapeType="1" noTextEdit="1"/>
              </p:cNvSpPr>
              <p:nvPr>
                <p:ph idx="1"/>
              </p:nvPr>
            </p:nvSpPr>
            <p:spPr>
              <a:blipFill>
                <a:blip r:embed="rId3"/>
                <a:stretch>
                  <a:fillRect l="-1104" t="-1657" b="-2210"/>
                </a:stretch>
              </a:blipFill>
            </p:spPr>
            <p:txBody>
              <a:bodyPr/>
              <a:lstStyle/>
              <a:p>
                <a:r>
                  <a:rPr lang="en-US">
                    <a:noFill/>
                  </a:rPr>
                  <a:t> </a:t>
                </a:r>
              </a:p>
            </p:txBody>
          </p:sp>
        </mc:Fallback>
      </mc:AlternateContent>
    </p:spTree>
    <p:extLst>
      <p:ext uri="{BB962C8B-B14F-4D97-AF65-F5344CB8AC3E}">
        <p14:creationId xmlns:p14="http://schemas.microsoft.com/office/powerpoint/2010/main" val="1763030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AEC04D-9306-1C07-46DE-6CCE2D16AB05}"/>
              </a:ext>
            </a:extLst>
          </p:cNvPr>
          <p:cNvSpPr>
            <a:spLocks noGrp="1"/>
          </p:cNvSpPr>
          <p:nvPr>
            <p:ph type="title"/>
          </p:nvPr>
        </p:nvSpPr>
        <p:spPr/>
        <p:txBody>
          <a:bodyPr/>
          <a:lstStyle/>
          <a:p>
            <a:r>
              <a:rPr lang="en-US" dirty="0"/>
              <a:t>Normal Model with Exchangeable Parameters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BABE6FB-E567-D4A8-39E9-0A5090CFB20A}"/>
                  </a:ext>
                </a:extLst>
              </p:cNvPr>
              <p:cNvSpPr>
                <a:spLocks noGrp="1"/>
              </p:cNvSpPr>
              <p:nvPr>
                <p:ph idx="1"/>
              </p:nvPr>
            </p:nvSpPr>
            <p:spPr/>
            <p:txBody>
              <a:bodyPr/>
              <a:lstStyle/>
              <a:p>
                <a:r>
                  <a:rPr lang="en-US" dirty="0"/>
                  <a:t>Sampling Model:</a:t>
                </a: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𝑖𝑗</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rPr>
                            <m:t>𝑗</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𝜎</m:t>
                          </m:r>
                        </m:e>
                        <m:sup>
                          <m:r>
                            <a:rPr lang="en-US" b="0" i="1" smtClean="0">
                              <a:latin typeface="Cambria Math" panose="02040503050406030204" pitchFamily="18" charset="0"/>
                            </a:rPr>
                            <m:t>2</m:t>
                          </m:r>
                        </m:sup>
                      </m:sSup>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𝑁</m:t>
                      </m:r>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rPr>
                            <m:t>𝑗</m:t>
                          </m:r>
                        </m:sub>
                      </m:sSub>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ea typeface="Cambria Math" panose="02040503050406030204" pitchFamily="18" charset="0"/>
                            </a:rPr>
                            <m:t>𝜎</m:t>
                          </m:r>
                        </m:e>
                        <m:sup>
                          <m:r>
                            <a:rPr lang="en-US" i="1">
                              <a:latin typeface="Cambria Math" panose="02040503050406030204" pitchFamily="18" charset="0"/>
                            </a:rPr>
                            <m:t>2</m:t>
                          </m:r>
                        </m:sup>
                      </m:sSup>
                      <m:r>
                        <a:rPr lang="en-US" b="0" i="1" smtClean="0">
                          <a:latin typeface="Cambria Math" panose="02040503050406030204" pitchFamily="18" charset="0"/>
                        </a:rPr>
                        <m:t>)</m:t>
                      </m:r>
                    </m:oMath>
                  </m:oMathPara>
                </a14:m>
                <a:endParaRPr lang="en-US" dirty="0"/>
              </a:p>
              <a:p>
                <a:pPr lvl="1"/>
                <a:r>
                  <a:rPr lang="en-US" dirty="0"/>
                  <a:t>where </a:t>
                </a:r>
                <a14:m>
                  <m:oMath xmlns:m="http://schemas.openxmlformats.org/officeDocument/2006/math">
                    <m:r>
                      <a:rPr lang="en-US" b="0" i="1" smtClean="0">
                        <a:latin typeface="Cambria Math" panose="02040503050406030204" pitchFamily="18" charset="0"/>
                      </a:rPr>
                      <m:t>𝑖</m:t>
                    </m:r>
                    <m:r>
                      <a:rPr lang="en-US" b="0" i="1" smtClean="0">
                        <a:latin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𝑗</m:t>
                        </m:r>
                      </m:sub>
                    </m:sSub>
                  </m:oMath>
                </a14:m>
                <a:r>
                  <a:rPr lang="en-US" dirty="0"/>
                  <a:t> and </a:t>
                </a:r>
                <a14:m>
                  <m:oMath xmlns:m="http://schemas.openxmlformats.org/officeDocument/2006/math">
                    <m:r>
                      <a:rPr lang="en-US" i="1">
                        <a:latin typeface="Cambria Math" panose="02040503050406030204" pitchFamily="18" charset="0"/>
                      </a:rPr>
                      <m:t>𝑗</m:t>
                    </m:r>
                    <m:r>
                      <a:rPr lang="en-US" b="0" i="1" smtClean="0">
                        <a:latin typeface="Cambria Math" panose="02040503050406030204" pitchFamily="18" charset="0"/>
                      </a:rPr>
                      <m:t>=1,…,</m:t>
                    </m:r>
                    <m:r>
                      <a:rPr lang="en-US" b="0" i="1" smtClean="0">
                        <a:latin typeface="Cambria Math" panose="02040503050406030204" pitchFamily="18" charset="0"/>
                      </a:rPr>
                      <m:t>𝐽</m:t>
                    </m:r>
                  </m:oMath>
                </a14:m>
                <a:r>
                  <a:rPr lang="en-US" dirty="0"/>
                  <a:t>.</a:t>
                </a:r>
              </a:p>
              <a:p>
                <a:r>
                  <a:rPr lang="en-US" dirty="0"/>
                  <a:t>Assume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𝜎</m:t>
                        </m:r>
                      </m:e>
                      <m:sup>
                        <m:r>
                          <a:rPr lang="en-US" b="0" i="1" smtClean="0">
                            <a:latin typeface="Cambria Math" panose="02040503050406030204" pitchFamily="18" charset="0"/>
                          </a:rPr>
                          <m:t>2</m:t>
                        </m:r>
                      </m:sup>
                    </m:sSup>
                  </m:oMath>
                </a14:m>
                <a:r>
                  <a:rPr lang="en-US" dirty="0"/>
                  <a:t> is known. </a:t>
                </a:r>
              </a:p>
              <a:p>
                <a:r>
                  <a:rPr lang="en-US" dirty="0"/>
                  <a:t>If </a:t>
                </a:r>
                <a14:m>
                  <m:oMath xmlns:m="http://schemas.openxmlformats.org/officeDocument/2006/math">
                    <m:sSub>
                      <m:sSubPr>
                        <m:ctrlPr>
                          <a:rPr lang="en-US" b="0" i="1" smtClean="0">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𝑦</m:t>
                            </m:r>
                          </m:e>
                        </m:acc>
                      </m:e>
                      <m: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𝑗</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𝑗</m:t>
                            </m:r>
                          </m:sub>
                        </m:sSub>
                      </m:den>
                    </m:f>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𝑖</m:t>
                        </m:r>
                      </m:sub>
                      <m:sup/>
                      <m:e>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𝑖𝑗</m:t>
                            </m:r>
                          </m:sub>
                        </m:sSub>
                      </m:e>
                    </m:nary>
                  </m:oMath>
                </a14:m>
                <a:r>
                  <a:rPr lang="en-US" dirty="0"/>
                  <a:t>, then </a:t>
                </a: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𝑦</m:t>
                              </m:r>
                            </m:e>
                          </m:acc>
                        </m:e>
                        <m: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𝑗</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rPr>
                            <m:t>𝑗</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𝑁</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rPr>
                            <m:t>𝑗</m:t>
                          </m:r>
                        </m:sub>
                      </m:sSub>
                      <m:r>
                        <a:rPr lang="en-US" i="1">
                          <a:latin typeface="Cambria Math" panose="02040503050406030204" pitchFamily="18" charset="0"/>
                        </a:rPr>
                        <m:t>,</m:t>
                      </m:r>
                      <m:sSup>
                        <m:sSupPr>
                          <m:ctrlPr>
                            <a:rPr lang="en-US" i="1">
                              <a:latin typeface="Cambria Math" panose="02040503050406030204" pitchFamily="18" charset="0"/>
                            </a:rPr>
                          </m:ctrlPr>
                        </m:sSupP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𝜎</m:t>
                              </m:r>
                            </m:e>
                            <m:sub>
                              <m:r>
                                <a:rPr lang="en-US" i="1">
                                  <a:latin typeface="Cambria Math" panose="02040503050406030204" pitchFamily="18" charset="0"/>
                                </a:rPr>
                                <m:t>𝑗</m:t>
                              </m:r>
                            </m:sub>
                          </m:sSub>
                        </m:e>
                        <m:sup>
                          <m:r>
                            <a:rPr lang="en-US" i="1">
                              <a:latin typeface="Cambria Math" panose="02040503050406030204" pitchFamily="18" charset="0"/>
                            </a:rPr>
                            <m:t>2</m:t>
                          </m:r>
                        </m:sup>
                      </m:sSup>
                      <m:r>
                        <a:rPr lang="en-US" i="1">
                          <a:latin typeface="Cambria Math" panose="02040503050406030204" pitchFamily="18" charset="0"/>
                        </a:rPr>
                        <m:t>)</m:t>
                      </m:r>
                    </m:oMath>
                  </m:oMathPara>
                </a14:m>
                <a:endParaRPr lang="en-US" dirty="0"/>
              </a:p>
              <a:p>
                <a:pPr marL="0" indent="0">
                  <a:buNone/>
                </a:pPr>
                <a:r>
                  <a:rPr lang="en-US" dirty="0"/>
                  <a:t>with </a:t>
                </a:r>
                <a14:m>
                  <m:oMath xmlns:m="http://schemas.openxmlformats.org/officeDocument/2006/math">
                    <m:sSup>
                      <m:sSupPr>
                        <m:ctrlPr>
                          <a:rPr lang="en-US" i="1" smtClean="0">
                            <a:latin typeface="Cambria Math" panose="02040503050406030204" pitchFamily="18" charset="0"/>
                          </a:rPr>
                        </m:ctrlPr>
                      </m:sSupP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𝜎</m:t>
                            </m:r>
                          </m:e>
                          <m:sub>
                            <m:r>
                              <a:rPr lang="en-US" i="1">
                                <a:latin typeface="Cambria Math" panose="02040503050406030204" pitchFamily="18" charset="0"/>
                              </a:rPr>
                              <m:t>𝑗</m:t>
                            </m:r>
                          </m:sub>
                        </m:sSub>
                      </m:e>
                      <m:sup>
                        <m:r>
                          <a:rPr lang="en-US" i="1">
                            <a:latin typeface="Cambria Math" panose="02040503050406030204" pitchFamily="18" charset="0"/>
                          </a:rPr>
                          <m:t>2</m:t>
                        </m:r>
                      </m:sup>
                    </m:sSup>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ea typeface="Cambria Math" panose="02040503050406030204" pitchFamily="18" charset="0"/>
                          </a:rPr>
                          <m:t>𝜎</m:t>
                        </m:r>
                      </m:e>
                      <m:sup>
                        <m:r>
                          <a:rPr lang="en-US" i="1">
                            <a:latin typeface="Cambria Math" panose="02040503050406030204" pitchFamily="18" charset="0"/>
                          </a:rPr>
                          <m:t>2</m:t>
                        </m:r>
                      </m:sup>
                    </m:sSup>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𝑗</m:t>
                        </m:r>
                      </m:sub>
                    </m:sSub>
                  </m:oMath>
                </a14:m>
                <a:endParaRPr lang="en-US" dirty="0"/>
              </a:p>
            </p:txBody>
          </p:sp>
        </mc:Choice>
        <mc:Fallback xmlns="">
          <p:sp>
            <p:nvSpPr>
              <p:cNvPr id="3" name="Content Placeholder 2">
                <a:extLst>
                  <a:ext uri="{FF2B5EF4-FFF2-40B4-BE49-F238E27FC236}">
                    <a16:creationId xmlns:a16="http://schemas.microsoft.com/office/drawing/2014/main" id="{CBABE6FB-E567-D4A8-39E9-0A5090CFB20A}"/>
                  </a:ext>
                </a:extLst>
              </p:cNvPr>
              <p:cNvSpPr>
                <a:spLocks noGrp="1" noRot="1" noChangeAspect="1" noMove="1" noResize="1" noEditPoints="1" noAdjustHandles="1" noChangeArrowheads="1" noChangeShapeType="1" noTextEdit="1"/>
              </p:cNvSpPr>
              <p:nvPr>
                <p:ph idx="1"/>
              </p:nvPr>
            </p:nvSpPr>
            <p:spPr>
              <a:blipFill>
                <a:blip r:embed="rId3"/>
                <a:stretch>
                  <a:fillRect l="-1341" t="-1657"/>
                </a:stretch>
              </a:blipFill>
            </p:spPr>
            <p:txBody>
              <a:bodyPr/>
              <a:lstStyle/>
              <a:p>
                <a:r>
                  <a:rPr lang="en-US">
                    <a:noFill/>
                  </a:rPr>
                  <a:t> </a:t>
                </a:r>
              </a:p>
            </p:txBody>
          </p:sp>
        </mc:Fallback>
      </mc:AlternateContent>
    </p:spTree>
    <p:extLst>
      <p:ext uri="{BB962C8B-B14F-4D97-AF65-F5344CB8AC3E}">
        <p14:creationId xmlns:p14="http://schemas.microsoft.com/office/powerpoint/2010/main" val="1432452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8B0C33-D700-42EF-28DA-7782A7E40B98}"/>
              </a:ext>
            </a:extLst>
          </p:cNvPr>
          <p:cNvSpPr>
            <a:spLocks noGrp="1"/>
          </p:cNvSpPr>
          <p:nvPr>
            <p:ph type="title"/>
          </p:nvPr>
        </p:nvSpPr>
        <p:spPr/>
        <p:txBody>
          <a:bodyPr/>
          <a:lstStyle/>
          <a:p>
            <a:r>
              <a:rPr lang="en-US" dirty="0"/>
              <a:t>Estimating Exchangeable Parameters from a Normal Model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CC04EBE-F557-1286-FDF8-8DB2A10741AD}"/>
                  </a:ext>
                </a:extLst>
              </p:cNvPr>
              <p:cNvSpPr>
                <a:spLocks noGrp="1"/>
              </p:cNvSpPr>
              <p:nvPr>
                <p:ph idx="1"/>
              </p:nvPr>
            </p:nvSpPr>
            <p:spPr/>
            <p:txBody>
              <a:bodyPr/>
              <a:lstStyle/>
              <a:p>
                <a:r>
                  <a:rPr lang="en-US" dirty="0"/>
                  <a:t>Sampling model for </a:t>
                </a:r>
                <a14:m>
                  <m:oMath xmlns:m="http://schemas.openxmlformats.org/officeDocument/2006/math">
                    <m:sSub>
                      <m:sSubPr>
                        <m:ctrlPr>
                          <a:rPr lang="en-US" i="1" smtClean="0">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𝑦</m:t>
                            </m:r>
                          </m:e>
                        </m:acc>
                      </m:e>
                      <m: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𝑗</m:t>
                        </m:r>
                      </m:sub>
                    </m:sSub>
                  </m:oMath>
                </a14:m>
                <a:r>
                  <a:rPr lang="en-US" dirty="0"/>
                  <a:t> is quite general. For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𝑗</m:t>
                        </m:r>
                      </m:sub>
                    </m:sSub>
                  </m:oMath>
                </a14:m>
                <a:r>
                  <a:rPr lang="en-US" dirty="0"/>
                  <a:t> large, </a:t>
                </a:r>
                <a14:m>
                  <m:oMath xmlns:m="http://schemas.openxmlformats.org/officeDocument/2006/math">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𝑦</m:t>
                            </m:r>
                          </m:e>
                        </m:acc>
                      </m:e>
                      <m: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𝑗</m:t>
                        </m:r>
                      </m:sub>
                    </m:sSub>
                  </m:oMath>
                </a14:m>
                <a:r>
                  <a:rPr lang="en-US" dirty="0"/>
                  <a:t> is normal even if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𝑖𝑗</m:t>
                        </m:r>
                      </m:sub>
                    </m:sSub>
                  </m:oMath>
                </a14:m>
                <a:r>
                  <a:rPr lang="en-US" dirty="0"/>
                  <a:t> is not (</a:t>
                </a:r>
                <a:r>
                  <a:rPr lang="en-US" i="1" dirty="0"/>
                  <a:t>see Module 4</a:t>
                </a:r>
                <a:r>
                  <a:rPr lang="en-US" dirty="0"/>
                  <a:t>).</a:t>
                </a:r>
              </a:p>
              <a:p>
                <a:r>
                  <a:rPr lang="en-US" dirty="0"/>
                  <a:t>Need now to think of priors for the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rPr>
                          <m:t>𝑗</m:t>
                        </m:r>
                      </m:sub>
                    </m:sSub>
                  </m:oMath>
                </a14:m>
                <a:r>
                  <a:rPr lang="en-US" dirty="0"/>
                  <a:t>.</a:t>
                </a:r>
              </a:p>
              <a:p>
                <a:r>
                  <a:rPr lang="en-US" dirty="0"/>
                  <a:t>What type of posterior estimates for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rPr>
                          <m:t>𝑗</m:t>
                        </m:r>
                      </m:sub>
                    </m:sSub>
                  </m:oMath>
                </a14:m>
                <a:r>
                  <a:rPr lang="en-US" dirty="0"/>
                  <a:t> might be reasonable?</a:t>
                </a:r>
              </a:p>
              <a:p>
                <a:pPr lvl="1"/>
                <a14:m>
                  <m:oMath xmlns:m="http://schemas.openxmlformats.org/officeDocument/2006/math">
                    <m:acc>
                      <m:accPr>
                        <m:chr m:val="̂"/>
                        <m:ctrlPr>
                          <a:rPr lang="el-GR" i="1" smtClean="0">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rPr>
                              <m:t>𝑗</m:t>
                            </m:r>
                          </m:sub>
                        </m:sSub>
                      </m:e>
                    </m:acc>
                    <m:r>
                      <a:rPr lang="en-US" b="0" i="1" smtClean="0">
                        <a:latin typeface="Cambria Math" panose="02040503050406030204" pitchFamily="18" charset="0"/>
                      </a:rPr>
                      <m:t>=</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𝑦</m:t>
                            </m:r>
                          </m:e>
                        </m:acc>
                      </m:e>
                      <m: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𝑗</m:t>
                        </m:r>
                      </m:sub>
                    </m:sSub>
                  </m:oMath>
                </a14:m>
                <a:r>
                  <a:rPr lang="en-US" dirty="0"/>
                  <a:t> is reasonable if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𝑗</m:t>
                        </m:r>
                      </m:sub>
                    </m:sSub>
                  </m:oMath>
                </a14:m>
                <a:r>
                  <a:rPr lang="en-US" dirty="0"/>
                  <a:t> large.</a:t>
                </a:r>
              </a:p>
              <a:p>
                <a:pPr lvl="1"/>
                <a14:m>
                  <m:oMath xmlns:m="http://schemas.openxmlformats.org/officeDocument/2006/math">
                    <m:acc>
                      <m:accPr>
                        <m:chr m:val="̂"/>
                        <m:ctrlPr>
                          <a:rPr lang="el-GR" i="1" smtClean="0">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rPr>
                              <m:t>𝑗</m:t>
                            </m:r>
                          </m:sub>
                        </m:sSub>
                      </m:e>
                    </m:acc>
                    <m:r>
                      <a:rPr lang="en-US" b="0" i="1" smtClean="0">
                        <a:latin typeface="Cambria Math" panose="02040503050406030204" pitchFamily="18" charset="0"/>
                      </a:rPr>
                      <m:t>=</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𝑦</m:t>
                            </m:r>
                          </m:e>
                        </m:acc>
                      </m:e>
                      <m:sub>
                        <m:r>
                          <a:rPr lang="en-US" i="1">
                            <a:latin typeface="Cambria Math" panose="02040503050406030204" pitchFamily="18" charset="0"/>
                            <a:ea typeface="Cambria Math" panose="02040503050406030204" pitchFamily="18" charset="0"/>
                          </a:rPr>
                          <m:t>∙∙</m:t>
                        </m:r>
                      </m:sub>
                    </m:sSub>
                  </m:oMath>
                </a14:m>
                <a:r>
                  <a:rPr lang="en-US" dirty="0"/>
                  <a:t> where </a:t>
                </a:r>
              </a:p>
              <a:p>
                <a:pPr marL="698500" lvl="1"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𝑦</m:t>
                              </m:r>
                            </m:e>
                          </m:acc>
                        </m:e>
                        <m:sub>
                          <m:r>
                            <a:rPr lang="en-US" i="1">
                              <a:latin typeface="Cambria Math" panose="02040503050406030204" pitchFamily="18" charset="0"/>
                              <a:ea typeface="Cambria Math" panose="02040503050406030204" pitchFamily="18" charset="0"/>
                            </a:rPr>
                            <m:t>∙∙</m:t>
                          </m:r>
                        </m:sub>
                      </m:sSub>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nary>
                            <m:naryPr>
                              <m:chr m:val="∑"/>
                              <m:subHide m:val="on"/>
                              <m:supHide m:val="on"/>
                              <m:ctrlPr>
                                <a:rPr lang="en-US" b="0" i="1" smtClean="0">
                                  <a:latin typeface="Cambria Math" panose="02040503050406030204" pitchFamily="18" charset="0"/>
                                  <a:ea typeface="Cambria Math" panose="02040503050406030204" pitchFamily="18" charset="0"/>
                                </a:rPr>
                              </m:ctrlPr>
                            </m:naryPr>
                            <m:sub/>
                            <m:sup/>
                            <m:e>
                              <m:sSup>
                                <m:sSupPr>
                                  <m:ctrlPr>
                                    <a:rPr lang="en-US" i="1">
                                      <a:latin typeface="Cambria Math" panose="02040503050406030204" pitchFamily="18" charset="0"/>
                                    </a:rPr>
                                  </m:ctrlPr>
                                </m:sSupPr>
                                <m:e>
                                  <m:sSub>
                                    <m:sSubPr>
                                      <m:ctrlPr>
                                        <a:rPr lang="en-US" i="1">
                                          <a:latin typeface="Cambria Math" panose="02040503050406030204" pitchFamily="18" charset="0"/>
                                        </a:rPr>
                                      </m:ctrlPr>
                                    </m:sSubPr>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𝑦</m:t>
                                              </m:r>
                                            </m:e>
                                          </m:acc>
                                        </m:e>
                                        <m: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𝑗</m:t>
                                          </m:r>
                                        </m:sub>
                                      </m:sSub>
                                      <m:r>
                                        <a:rPr lang="en-US" i="1">
                                          <a:latin typeface="Cambria Math" panose="02040503050406030204" pitchFamily="18" charset="0"/>
                                          <a:ea typeface="Cambria Math" panose="02040503050406030204" pitchFamily="18" charset="0"/>
                                        </a:rPr>
                                        <m:t>𝜎</m:t>
                                      </m:r>
                                    </m:e>
                                    <m:sub>
                                      <m:r>
                                        <a:rPr lang="en-US" i="1">
                                          <a:latin typeface="Cambria Math" panose="02040503050406030204" pitchFamily="18" charset="0"/>
                                        </a:rPr>
                                        <m:t>𝑗</m:t>
                                      </m:r>
                                    </m:sub>
                                  </m:sSub>
                                </m:e>
                                <m:sup>
                                  <m:r>
                                    <a:rPr lang="en-US" b="0" i="1" smtClean="0">
                                      <a:latin typeface="Cambria Math" panose="02040503050406030204" pitchFamily="18" charset="0"/>
                                    </a:rPr>
                                    <m:t>−</m:t>
                                  </m:r>
                                  <m:r>
                                    <a:rPr lang="en-US" i="1">
                                      <a:latin typeface="Cambria Math" panose="02040503050406030204" pitchFamily="18" charset="0"/>
                                    </a:rPr>
                                    <m:t>2</m:t>
                                  </m:r>
                                </m:sup>
                              </m:sSup>
                            </m:e>
                          </m:nary>
                        </m:num>
                        <m:den>
                          <m:nary>
                            <m:naryPr>
                              <m:chr m:val="∑"/>
                              <m:subHide m:val="on"/>
                              <m:supHide m:val="on"/>
                              <m:ctrlPr>
                                <a:rPr lang="en-US" b="0" i="1" smtClean="0">
                                  <a:latin typeface="Cambria Math" panose="02040503050406030204" pitchFamily="18" charset="0"/>
                                  <a:ea typeface="Cambria Math" panose="02040503050406030204" pitchFamily="18" charset="0"/>
                                </a:rPr>
                              </m:ctrlPr>
                            </m:naryPr>
                            <m:sub/>
                            <m:sup/>
                            <m:e>
                              <m:sSup>
                                <m:sSupPr>
                                  <m:ctrlPr>
                                    <a:rPr lang="en-US" i="1">
                                      <a:latin typeface="Cambria Math" panose="02040503050406030204" pitchFamily="18" charset="0"/>
                                    </a:rPr>
                                  </m:ctrlPr>
                                </m:sSupP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𝜎</m:t>
                                      </m:r>
                                    </m:e>
                                    <m:sub>
                                      <m:r>
                                        <a:rPr lang="en-US" i="1">
                                          <a:latin typeface="Cambria Math" panose="02040503050406030204" pitchFamily="18" charset="0"/>
                                        </a:rPr>
                                        <m:t>𝑗</m:t>
                                      </m:r>
                                    </m:sub>
                                  </m:sSub>
                                </m:e>
                                <m:sup>
                                  <m:r>
                                    <a:rPr lang="en-US" b="0" i="1" smtClean="0">
                                      <a:latin typeface="Cambria Math" panose="02040503050406030204" pitchFamily="18" charset="0"/>
                                    </a:rPr>
                                    <m:t>−</m:t>
                                  </m:r>
                                  <m:r>
                                    <a:rPr lang="en-US" i="1">
                                      <a:latin typeface="Cambria Math" panose="02040503050406030204" pitchFamily="18" charset="0"/>
                                    </a:rPr>
                                    <m:t>2</m:t>
                                  </m:r>
                                </m:sup>
                              </m:sSup>
                            </m:e>
                          </m:nary>
                        </m:den>
                      </m:f>
                    </m:oMath>
                  </m:oMathPara>
                </a14:m>
                <a:endParaRPr lang="en-US" dirty="0"/>
              </a:p>
            </p:txBody>
          </p:sp>
        </mc:Choice>
        <mc:Fallback xmlns="">
          <p:sp>
            <p:nvSpPr>
              <p:cNvPr id="3" name="Content Placeholder 2">
                <a:extLst>
                  <a:ext uri="{FF2B5EF4-FFF2-40B4-BE49-F238E27FC236}">
                    <a16:creationId xmlns:a16="http://schemas.microsoft.com/office/drawing/2014/main" id="{DCC04EBE-F557-1286-FDF8-8DB2A10741AD}"/>
                  </a:ext>
                </a:extLst>
              </p:cNvPr>
              <p:cNvSpPr>
                <a:spLocks noGrp="1" noRot="1" noChangeAspect="1" noMove="1" noResize="1" noEditPoints="1" noAdjustHandles="1" noChangeArrowheads="1" noChangeShapeType="1" noTextEdit="1"/>
              </p:cNvSpPr>
              <p:nvPr>
                <p:ph idx="1"/>
              </p:nvPr>
            </p:nvSpPr>
            <p:spPr>
              <a:blipFill>
                <a:blip r:embed="rId3"/>
                <a:stretch>
                  <a:fillRect l="-1104" t="-1842" b="-15470"/>
                </a:stretch>
              </a:blipFill>
            </p:spPr>
            <p:txBody>
              <a:bodyPr/>
              <a:lstStyle/>
              <a:p>
                <a:r>
                  <a:rPr lang="en-US">
                    <a:noFill/>
                  </a:rPr>
                  <a:t> </a:t>
                </a:r>
              </a:p>
            </p:txBody>
          </p:sp>
        </mc:Fallback>
      </mc:AlternateContent>
      <p:sp>
        <p:nvSpPr>
          <p:cNvPr id="4" name="Oval 3">
            <a:extLst>
              <a:ext uri="{FF2B5EF4-FFF2-40B4-BE49-F238E27FC236}">
                <a16:creationId xmlns:a16="http://schemas.microsoft.com/office/drawing/2014/main" id="{E64278D3-AE5A-E478-FBEC-ABD56CFE9226}"/>
              </a:ext>
            </a:extLst>
          </p:cNvPr>
          <p:cNvSpPr/>
          <p:nvPr/>
        </p:nvSpPr>
        <p:spPr>
          <a:xfrm>
            <a:off x="11478126" y="7122695"/>
            <a:ext cx="5293895" cy="178067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a:ln w="0"/>
                <a:solidFill>
                  <a:schemeClr val="tx1"/>
                </a:solidFill>
                <a:effectLst>
                  <a:outerShdw blurRad="38100" dist="19050" dir="2700000" algn="tl" rotWithShape="0">
                    <a:schemeClr val="dk1">
                      <a:alpha val="40000"/>
                    </a:schemeClr>
                  </a:outerShdw>
                </a:effectLst>
              </a:rPr>
              <a:t>A Pooled Estimate!</a:t>
            </a:r>
          </a:p>
        </p:txBody>
      </p:sp>
    </p:spTree>
    <p:extLst>
      <p:ext uri="{BB962C8B-B14F-4D97-AF65-F5344CB8AC3E}">
        <p14:creationId xmlns:p14="http://schemas.microsoft.com/office/powerpoint/2010/main" val="2168322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grpId="0" nodeType="click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blinds(horizontal)">
                                      <p:cBhvr>
                                        <p:cTn id="2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55A916-8C6C-DF93-0FC5-34D80262CF18}"/>
              </a:ext>
            </a:extLst>
          </p:cNvPr>
          <p:cNvSpPr>
            <a:spLocks noGrp="1"/>
          </p:cNvSpPr>
          <p:nvPr>
            <p:ph type="title"/>
          </p:nvPr>
        </p:nvSpPr>
        <p:spPr/>
        <p:txBody>
          <a:bodyPr/>
          <a:lstStyle/>
          <a:p>
            <a:r>
              <a:rPr lang="en-US" dirty="0"/>
              <a:t>Estimating Exchangeable Parameters from a Normal Model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F69D2D1-11B9-4220-BBF4-2A8D68ED62FB}"/>
                  </a:ext>
                </a:extLst>
              </p:cNvPr>
              <p:cNvSpPr>
                <a:spLocks noGrp="1"/>
              </p:cNvSpPr>
              <p:nvPr>
                <p:ph idx="1"/>
              </p:nvPr>
            </p:nvSpPr>
            <p:spPr/>
            <p:txBody>
              <a:bodyPr/>
              <a:lstStyle/>
              <a:p>
                <a:r>
                  <a:rPr lang="en-US" dirty="0"/>
                  <a:t>To decide between those two choices, do an F-test for difference between groups.</a:t>
                </a:r>
              </a:p>
              <a:p>
                <a:r>
                  <a:rPr lang="en-US" dirty="0"/>
                  <a:t>ANOVA approach (for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𝑗</m:t>
                        </m:r>
                      </m:sub>
                    </m:sSub>
                    <m:r>
                      <a:rPr lang="en-US" b="0" i="1" smtClean="0">
                        <a:latin typeface="Cambria Math" panose="02040503050406030204" pitchFamily="18" charset="0"/>
                      </a:rPr>
                      <m:t>=</m:t>
                    </m:r>
                    <m:r>
                      <a:rPr lang="en-US" b="0" i="1" smtClean="0">
                        <a:latin typeface="Cambria Math" panose="02040503050406030204" pitchFamily="18" charset="0"/>
                      </a:rPr>
                      <m:t>𝑛</m:t>
                    </m:r>
                  </m:oMath>
                </a14:m>
                <a:r>
                  <a:rPr lang="en-US" dirty="0"/>
                  <a:t>):</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EF69D2D1-11B9-4220-BBF4-2A8D68ED62FB}"/>
                  </a:ext>
                </a:extLst>
              </p:cNvPr>
              <p:cNvSpPr>
                <a:spLocks noGrp="1" noRot="1" noChangeAspect="1" noMove="1" noResize="1" noEditPoints="1" noAdjustHandles="1" noChangeArrowheads="1" noChangeShapeType="1" noTextEdit="1"/>
              </p:cNvSpPr>
              <p:nvPr>
                <p:ph idx="1"/>
              </p:nvPr>
            </p:nvSpPr>
            <p:spPr>
              <a:blipFill>
                <a:blip r:embed="rId3"/>
                <a:stretch>
                  <a:fillRect l="-1104" t="-16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4" name="Table 3">
                <a:extLst>
                  <a:ext uri="{FF2B5EF4-FFF2-40B4-BE49-F238E27FC236}">
                    <a16:creationId xmlns:a16="http://schemas.microsoft.com/office/drawing/2014/main" id="{40BCAF34-0514-E33A-522B-641EE063CEF8}"/>
                  </a:ext>
                </a:extLst>
              </p:cNvPr>
              <p:cNvGraphicFramePr>
                <a:graphicFrameLocks noGrp="1"/>
              </p:cNvGraphicFramePr>
              <p:nvPr>
                <p:extLst>
                  <p:ext uri="{D42A27DB-BD31-4B8C-83A1-F6EECF244321}">
                    <p14:modId xmlns:p14="http://schemas.microsoft.com/office/powerpoint/2010/main" val="1738299905"/>
                  </p:ext>
                </p:extLst>
              </p:nvPr>
            </p:nvGraphicFramePr>
            <p:xfrm>
              <a:off x="1098550" y="4761163"/>
              <a:ext cx="16084550" cy="4281806"/>
            </p:xfrm>
            <a:graphic>
              <a:graphicData uri="http://schemas.openxmlformats.org/drawingml/2006/table">
                <a:tbl>
                  <a:tblPr firstRow="1" bandRow="1">
                    <a:tableStyleId>{5C22544A-7EE6-4342-B048-85BDC9FD1C3A}</a:tableStyleId>
                  </a:tblPr>
                  <a:tblGrid>
                    <a:gridCol w="2607176">
                      <a:extLst>
                        <a:ext uri="{9D8B030D-6E8A-4147-A177-3AD203B41FA5}">
                          <a16:colId xmlns:a16="http://schemas.microsoft.com/office/drawing/2014/main" val="2509865176"/>
                        </a:ext>
                      </a:extLst>
                    </a:gridCol>
                    <a:gridCol w="2646948">
                      <a:extLst>
                        <a:ext uri="{9D8B030D-6E8A-4147-A177-3AD203B41FA5}">
                          <a16:colId xmlns:a16="http://schemas.microsoft.com/office/drawing/2014/main" val="2444109125"/>
                        </a:ext>
                      </a:extLst>
                    </a:gridCol>
                    <a:gridCol w="4396606">
                      <a:extLst>
                        <a:ext uri="{9D8B030D-6E8A-4147-A177-3AD203B41FA5}">
                          <a16:colId xmlns:a16="http://schemas.microsoft.com/office/drawing/2014/main" val="2731454692"/>
                        </a:ext>
                      </a:extLst>
                    </a:gridCol>
                    <a:gridCol w="3216910">
                      <a:extLst>
                        <a:ext uri="{9D8B030D-6E8A-4147-A177-3AD203B41FA5}">
                          <a16:colId xmlns:a16="http://schemas.microsoft.com/office/drawing/2014/main" val="2165066587"/>
                        </a:ext>
                      </a:extLst>
                    </a:gridCol>
                    <a:gridCol w="3216910">
                      <a:extLst>
                        <a:ext uri="{9D8B030D-6E8A-4147-A177-3AD203B41FA5}">
                          <a16:colId xmlns:a16="http://schemas.microsoft.com/office/drawing/2014/main" val="1255919189"/>
                        </a:ext>
                      </a:extLst>
                    </a:gridCol>
                  </a:tblGrid>
                  <a:tr h="370840">
                    <a:tc>
                      <a:txBody>
                        <a:bodyPr/>
                        <a:lstStyle/>
                        <a:p>
                          <a:r>
                            <a:rPr lang="en-US" dirty="0">
                              <a:solidFill>
                                <a:schemeClr val="tx1"/>
                              </a:solidFill>
                            </a:rPr>
                            <a:t>Source</a:t>
                          </a:r>
                        </a:p>
                      </a:txBody>
                      <a:tcPr/>
                    </a:tc>
                    <a:tc>
                      <a:txBody>
                        <a:bodyPr/>
                        <a:lstStyle/>
                        <a:p>
                          <a:r>
                            <a:rPr lang="en-US" dirty="0" err="1">
                              <a:solidFill>
                                <a:schemeClr val="tx1"/>
                              </a:solidFill>
                            </a:rPr>
                            <a:t>df</a:t>
                          </a:r>
                          <a:endParaRPr lang="en-US" dirty="0">
                            <a:solidFill>
                              <a:schemeClr val="tx1"/>
                            </a:solidFill>
                          </a:endParaRPr>
                        </a:p>
                      </a:txBody>
                      <a:tcPr/>
                    </a:tc>
                    <a:tc>
                      <a:txBody>
                        <a:bodyPr/>
                        <a:lstStyle/>
                        <a:p>
                          <a:r>
                            <a:rPr lang="en-US" dirty="0">
                              <a:solidFill>
                                <a:schemeClr val="tx1"/>
                              </a:solidFill>
                            </a:rPr>
                            <a:t>SS</a:t>
                          </a:r>
                        </a:p>
                      </a:txBody>
                      <a:tcPr/>
                    </a:tc>
                    <a:tc>
                      <a:txBody>
                        <a:bodyPr/>
                        <a:lstStyle/>
                        <a:p>
                          <a:r>
                            <a:rPr lang="en-US" dirty="0">
                              <a:solidFill>
                                <a:schemeClr val="tx1"/>
                              </a:solidFill>
                            </a:rPr>
                            <a:t>MS</a:t>
                          </a:r>
                        </a:p>
                      </a:txBody>
                      <a:tcPr/>
                    </a:tc>
                    <a:tc>
                      <a:txBody>
                        <a:bodyPr/>
                        <a:lstStyle/>
                        <a:p>
                          <a:pPr/>
                          <a14:m>
                            <m:oMathPara xmlns:m="http://schemas.openxmlformats.org/officeDocument/2006/math">
                              <m:oMathParaPr>
                                <m:jc m:val="centerGroup"/>
                              </m:oMathParaPr>
                              <m:oMath xmlns:m="http://schemas.openxmlformats.org/officeDocument/2006/math">
                                <m:r>
                                  <a:rPr lang="en-US" b="1" i="1" smtClean="0">
                                    <a:solidFill>
                                      <a:schemeClr val="tx1"/>
                                    </a:solidFill>
                                    <a:latin typeface="Cambria Math" panose="02040503050406030204" pitchFamily="18" charset="0"/>
                                  </a:rPr>
                                  <m:t>𝑬</m:t>
                                </m:r>
                                <m:r>
                                  <a:rPr lang="en-US" b="1" i="1" smtClean="0">
                                    <a:solidFill>
                                      <a:schemeClr val="tx1"/>
                                    </a:solidFill>
                                    <a:latin typeface="Cambria Math" panose="02040503050406030204" pitchFamily="18" charset="0"/>
                                  </a:rPr>
                                  <m:t>(</m:t>
                                </m:r>
                                <m:r>
                                  <a:rPr lang="en-US" b="1" i="1" smtClean="0">
                                    <a:solidFill>
                                      <a:schemeClr val="tx1"/>
                                    </a:solidFill>
                                    <a:latin typeface="Cambria Math" panose="02040503050406030204" pitchFamily="18" charset="0"/>
                                  </a:rPr>
                                  <m:t>𝑴</m:t>
                                </m:r>
                                <m:r>
                                  <a:rPr lang="en-US" b="1" i="1" smtClean="0">
                                    <a:solidFill>
                                      <a:schemeClr val="tx1"/>
                                    </a:solidFill>
                                    <a:latin typeface="Cambria Math" panose="02040503050406030204" pitchFamily="18" charset="0"/>
                                  </a:rPr>
                                  <m:t>|</m:t>
                                </m:r>
                                <m:sSup>
                                  <m:sSupPr>
                                    <m:ctrlPr>
                                      <a:rPr lang="en-US" b="1" i="1" smtClean="0">
                                        <a:solidFill>
                                          <a:schemeClr val="tx1"/>
                                        </a:solidFill>
                                        <a:latin typeface="Cambria Math" panose="02040503050406030204" pitchFamily="18" charset="0"/>
                                      </a:rPr>
                                    </m:ctrlPr>
                                  </m:sSupPr>
                                  <m:e>
                                    <m:r>
                                      <a:rPr lang="en-US" b="1" i="1" smtClean="0">
                                        <a:solidFill>
                                          <a:schemeClr val="tx1"/>
                                        </a:solidFill>
                                        <a:latin typeface="Cambria Math" panose="02040503050406030204" pitchFamily="18" charset="0"/>
                                        <a:ea typeface="Cambria Math" panose="02040503050406030204" pitchFamily="18" charset="0"/>
                                      </a:rPr>
                                      <m:t>𝝈</m:t>
                                    </m:r>
                                  </m:e>
                                  <m:sup>
                                    <m:r>
                                      <a:rPr lang="en-US" b="1" i="1" smtClean="0">
                                        <a:solidFill>
                                          <a:schemeClr val="tx1"/>
                                        </a:solidFill>
                                        <a:latin typeface="Cambria Math" panose="02040503050406030204" pitchFamily="18" charset="0"/>
                                      </a:rPr>
                                      <m:t>𝟐</m:t>
                                    </m:r>
                                  </m:sup>
                                </m:sSup>
                                <m:r>
                                  <a:rPr lang="en-US" b="1" i="1" smtClean="0">
                                    <a:solidFill>
                                      <a:schemeClr val="tx1"/>
                                    </a:solidFill>
                                    <a:latin typeface="Cambria Math" panose="02040503050406030204" pitchFamily="18" charset="0"/>
                                  </a:rPr>
                                  <m:t>,</m:t>
                                </m:r>
                                <m:r>
                                  <a:rPr lang="en-US" b="1" i="1" smtClean="0">
                                    <a:solidFill>
                                      <a:schemeClr val="tx1"/>
                                    </a:solidFill>
                                    <a:latin typeface="Cambria Math" panose="02040503050406030204" pitchFamily="18" charset="0"/>
                                    <a:ea typeface="Cambria Math" panose="02040503050406030204" pitchFamily="18" charset="0"/>
                                  </a:rPr>
                                  <m:t>𝝉</m:t>
                                </m:r>
                                <m:r>
                                  <a:rPr lang="en-US" b="1" i="1" smtClean="0">
                                    <a:solidFill>
                                      <a:schemeClr val="tx1"/>
                                    </a:solidFill>
                                    <a:latin typeface="Cambria Math" panose="02040503050406030204" pitchFamily="18" charset="0"/>
                                    <a:ea typeface="Cambria Math" panose="02040503050406030204" pitchFamily="18" charset="0"/>
                                  </a:rPr>
                                  <m:t>)</m:t>
                                </m:r>
                              </m:oMath>
                            </m:oMathPara>
                          </a14:m>
                          <a:endParaRPr lang="en-US" dirty="0">
                            <a:solidFill>
                              <a:schemeClr val="tx1"/>
                            </a:solidFill>
                          </a:endParaRPr>
                        </a:p>
                      </a:txBody>
                      <a:tcPr/>
                    </a:tc>
                    <a:extLst>
                      <a:ext uri="{0D108BD9-81ED-4DB2-BD59-A6C34878D82A}">
                        <a16:rowId xmlns:a16="http://schemas.microsoft.com/office/drawing/2014/main" val="2744004428"/>
                      </a:ext>
                    </a:extLst>
                  </a:tr>
                  <a:tr h="370840">
                    <a:tc>
                      <a:txBody>
                        <a:bodyPr/>
                        <a:lstStyle/>
                        <a:p>
                          <a:r>
                            <a:rPr lang="en-US" dirty="0"/>
                            <a:t>Between groups</a:t>
                          </a:r>
                        </a:p>
                      </a:txBody>
                      <a:tcPr/>
                    </a:tc>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𝐽</m:t>
                                </m:r>
                                <m:r>
                                  <a:rPr lang="en-US" b="0" i="1" smtClean="0">
                                    <a:latin typeface="Cambria Math" panose="02040503050406030204" pitchFamily="18" charset="0"/>
                                  </a:rPr>
                                  <m:t>−1</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nary>
                                  <m:naryPr>
                                    <m:chr m:val="∑"/>
                                    <m:limLoc m:val="subSup"/>
                                    <m:supHide m:val="on"/>
                                    <m:ctrlPr>
                                      <a:rPr lang="en-US" i="1" smtClean="0">
                                        <a:latin typeface="Cambria Math" panose="02040503050406030204" pitchFamily="18" charset="0"/>
                                      </a:rPr>
                                    </m:ctrlPr>
                                  </m:naryPr>
                                  <m:sub>
                                    <m:r>
                                      <m:rPr>
                                        <m:brk m:alnAt="9"/>
                                      </m:rPr>
                                      <a:rPr lang="en-US" b="0" i="1" smtClean="0">
                                        <a:latin typeface="Cambria Math" panose="02040503050406030204" pitchFamily="18" charset="0"/>
                                      </a:rPr>
                                      <m:t>𝑖</m:t>
                                    </m:r>
                                  </m:sub>
                                  <m:sup/>
                                  <m:e>
                                    <m:nary>
                                      <m:naryPr>
                                        <m:chr m:val="∑"/>
                                        <m:limLoc m:val="subSup"/>
                                        <m:supHide m:val="on"/>
                                        <m:ctrlPr>
                                          <a:rPr lang="en-US" i="1" smtClean="0">
                                            <a:latin typeface="Cambria Math" panose="02040503050406030204" pitchFamily="18" charset="0"/>
                                          </a:rPr>
                                        </m:ctrlPr>
                                      </m:naryPr>
                                      <m:sub>
                                        <m:r>
                                          <m:rPr>
                                            <m:brk m:alnAt="9"/>
                                          </m:rPr>
                                          <a:rPr lang="en-US" b="0" i="1" smtClean="0">
                                            <a:latin typeface="Cambria Math" panose="02040503050406030204" pitchFamily="18" charset="0"/>
                                          </a:rPr>
                                          <m:t>𝑗</m:t>
                                        </m:r>
                                      </m:sub>
                                      <m:sup/>
                                      <m:e>
                                        <m:sSup>
                                          <m:sSupPr>
                                            <m:ctrlPr>
                                              <a:rPr lang="en-US" i="1" smtClean="0">
                                                <a:latin typeface="Cambria Math" panose="02040503050406030204" pitchFamily="18" charset="0"/>
                                              </a:rPr>
                                            </m:ctrlPr>
                                          </m:sSupPr>
                                          <m:e>
                                            <m:d>
                                              <m:dPr>
                                                <m:ctrlPr>
                                                  <a:rPr lang="en-US" i="1" smtClean="0">
                                                    <a:latin typeface="Cambria Math" panose="02040503050406030204" pitchFamily="18" charset="0"/>
                                                  </a:rPr>
                                                </m:ctrlPr>
                                              </m:dPr>
                                              <m:e>
                                                <m:sSub>
                                                  <m:sSubPr>
                                                    <m:ctrlPr>
                                                      <a:rPr lang="en-US" i="1" smtClean="0">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𝑦</m:t>
                                                        </m:r>
                                                      </m:e>
                                                    </m:acc>
                                                  </m:e>
                                                  <m: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𝑗</m:t>
                                                    </m:r>
                                                  </m:sub>
                                                </m:sSub>
                                                <m:r>
                                                  <a:rPr lang="en-US" b="0"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𝑦</m:t>
                                                        </m:r>
                                                      </m:e>
                                                    </m:acc>
                                                  </m:e>
                                                  <m:sub>
                                                    <m:r>
                                                      <a:rPr lang="en-US" i="1">
                                                        <a:latin typeface="Cambria Math" panose="02040503050406030204" pitchFamily="18" charset="0"/>
                                                        <a:ea typeface="Cambria Math" panose="02040503050406030204" pitchFamily="18" charset="0"/>
                                                      </a:rPr>
                                                      <m:t>∙∙</m:t>
                                                    </m:r>
                                                  </m:sub>
                                                </m:sSub>
                                              </m:e>
                                            </m:d>
                                          </m:e>
                                          <m:sup>
                                            <m:r>
                                              <a:rPr lang="en-US" b="0" i="1" smtClean="0">
                                                <a:latin typeface="Cambria Math" panose="02040503050406030204" pitchFamily="18" charset="0"/>
                                              </a:rPr>
                                              <m:t>2</m:t>
                                            </m:r>
                                          </m:sup>
                                        </m:sSup>
                                      </m:e>
                                    </m:nary>
                                  </m:e>
                                </m:nary>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𝑆𝑆</m:t>
                                    </m:r>
                                  </m:num>
                                  <m:den>
                                    <m:r>
                                      <a:rPr lang="en-US" b="0" i="1" smtClean="0">
                                        <a:latin typeface="Cambria Math" panose="02040503050406030204" pitchFamily="18" charset="0"/>
                                      </a:rPr>
                                      <m:t>𝐽</m:t>
                                    </m:r>
                                    <m:r>
                                      <a:rPr lang="en-US" b="0" i="1" smtClean="0">
                                        <a:latin typeface="Cambria Math" panose="02040503050406030204" pitchFamily="18" charset="0"/>
                                      </a:rPr>
                                      <m:t>−1</m:t>
                                    </m:r>
                                  </m:den>
                                </m:f>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rPr>
                                  <m:t>𝑛</m:t>
                                </m:r>
                                <m:sSup>
                                  <m:sSupPr>
                                    <m:ctrlPr>
                                      <a:rPr lang="en-US" b="0" i="1" smtClean="0">
                                        <a:solidFill>
                                          <a:schemeClr val="tx1"/>
                                        </a:solidFill>
                                        <a:latin typeface="Cambria Math" panose="02040503050406030204" pitchFamily="18" charset="0"/>
                                        <a:ea typeface="Cambria Math" panose="02040503050406030204" pitchFamily="18" charset="0"/>
                                      </a:rPr>
                                    </m:ctrlPr>
                                  </m:sSupPr>
                                  <m:e>
                                    <m:r>
                                      <a:rPr lang="en-US" b="0" i="1" smtClean="0">
                                        <a:solidFill>
                                          <a:schemeClr val="tx1"/>
                                        </a:solidFill>
                                        <a:latin typeface="Cambria Math" panose="02040503050406030204" pitchFamily="18" charset="0"/>
                                        <a:ea typeface="Cambria Math" panose="02040503050406030204" pitchFamily="18" charset="0"/>
                                      </a:rPr>
                                      <m:t>𝜏</m:t>
                                    </m:r>
                                  </m:e>
                                  <m:sup>
                                    <m:r>
                                      <a:rPr lang="en-US" b="0" i="1" smtClean="0">
                                        <a:solidFill>
                                          <a:schemeClr val="tx1"/>
                                        </a:solidFill>
                                        <a:latin typeface="Cambria Math" panose="02040503050406030204" pitchFamily="18" charset="0"/>
                                        <a:ea typeface="Cambria Math" panose="02040503050406030204" pitchFamily="18" charset="0"/>
                                      </a:rPr>
                                      <m:t>2</m:t>
                                    </m:r>
                                  </m:sup>
                                </m:sSup>
                                <m:r>
                                  <a:rPr lang="en-US" b="0" i="1" smtClean="0">
                                    <a:solidFill>
                                      <a:schemeClr val="tx1"/>
                                    </a:solidFill>
                                    <a:latin typeface="Cambria Math" panose="02040503050406030204" pitchFamily="18" charset="0"/>
                                    <a:ea typeface="Cambria Math" panose="02040503050406030204" pitchFamily="18" charset="0"/>
                                  </a:rPr>
                                  <m:t>+</m:t>
                                </m:r>
                                <m:sSup>
                                  <m:sSupPr>
                                    <m:ctrlPr>
                                      <a:rPr lang="en-US" b="0"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ea typeface="Cambria Math" panose="02040503050406030204" pitchFamily="18" charset="0"/>
                                      </a:rPr>
                                      <m:t>𝜎</m:t>
                                    </m:r>
                                  </m:e>
                                  <m:sup>
                                    <m:r>
                                      <a:rPr lang="en-US" b="0" i="1" smtClean="0">
                                        <a:solidFill>
                                          <a:schemeClr val="tx1"/>
                                        </a:solidFill>
                                        <a:latin typeface="Cambria Math" panose="02040503050406030204" pitchFamily="18" charset="0"/>
                                      </a:rPr>
                                      <m:t>2</m:t>
                                    </m:r>
                                  </m:sup>
                                </m:sSup>
                              </m:oMath>
                            </m:oMathPara>
                          </a14:m>
                          <a:endParaRPr lang="en-US" b="0" dirty="0"/>
                        </a:p>
                      </a:txBody>
                      <a:tcPr/>
                    </a:tc>
                    <a:extLst>
                      <a:ext uri="{0D108BD9-81ED-4DB2-BD59-A6C34878D82A}">
                        <a16:rowId xmlns:a16="http://schemas.microsoft.com/office/drawing/2014/main" val="1614328627"/>
                      </a:ext>
                    </a:extLst>
                  </a:tr>
                  <a:tr h="370840">
                    <a:tc>
                      <a:txBody>
                        <a:bodyPr/>
                        <a:lstStyle/>
                        <a:p>
                          <a:r>
                            <a:rPr lang="en-US" dirty="0"/>
                            <a:t>Within groups</a:t>
                          </a:r>
                        </a:p>
                      </a:txBody>
                      <a:tcPr/>
                    </a:tc>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𝐽</m:t>
                                </m:r>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−1)</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nary>
                                  <m:naryPr>
                                    <m:chr m:val="∑"/>
                                    <m:limLoc m:val="subSup"/>
                                    <m:supHide m:val="on"/>
                                    <m:ctrlPr>
                                      <a:rPr lang="en-US" i="1" smtClean="0">
                                        <a:latin typeface="Cambria Math" panose="02040503050406030204" pitchFamily="18" charset="0"/>
                                      </a:rPr>
                                    </m:ctrlPr>
                                  </m:naryPr>
                                  <m:sub>
                                    <m:r>
                                      <m:rPr>
                                        <m:brk m:alnAt="9"/>
                                      </m:rPr>
                                      <a:rPr lang="en-US" b="0" i="1" smtClean="0">
                                        <a:latin typeface="Cambria Math" panose="02040503050406030204" pitchFamily="18" charset="0"/>
                                      </a:rPr>
                                      <m:t>𝑖</m:t>
                                    </m:r>
                                  </m:sub>
                                  <m:sup/>
                                  <m:e>
                                    <m:nary>
                                      <m:naryPr>
                                        <m:chr m:val="∑"/>
                                        <m:limLoc m:val="subSup"/>
                                        <m:supHide m:val="on"/>
                                        <m:ctrlPr>
                                          <a:rPr lang="en-US" i="1" smtClean="0">
                                            <a:latin typeface="Cambria Math" panose="02040503050406030204" pitchFamily="18" charset="0"/>
                                          </a:rPr>
                                        </m:ctrlPr>
                                      </m:naryPr>
                                      <m:sub>
                                        <m:r>
                                          <m:rPr>
                                            <m:brk m:alnAt="9"/>
                                          </m:rPr>
                                          <a:rPr lang="en-US" b="0" i="1" smtClean="0">
                                            <a:latin typeface="Cambria Math" panose="02040503050406030204" pitchFamily="18" charset="0"/>
                                          </a:rPr>
                                          <m:t>𝑗</m:t>
                                        </m:r>
                                      </m:sub>
                                      <m:sup/>
                                      <m:e>
                                        <m:sSup>
                                          <m:sSupPr>
                                            <m:ctrlPr>
                                              <a:rPr lang="en-US" i="1" smtClean="0">
                                                <a:latin typeface="Cambria Math" panose="02040503050406030204" pitchFamily="18" charset="0"/>
                                              </a:rPr>
                                            </m:ctrlPr>
                                          </m:sSupPr>
                                          <m:e>
                                            <m:d>
                                              <m:dPr>
                                                <m:ctrlPr>
                                                  <a:rPr lang="en-US" i="1" smtClean="0">
                                                    <a:latin typeface="Cambria Math" panose="02040503050406030204" pitchFamily="18" charset="0"/>
                                                  </a:rPr>
                                                </m:ctrlPr>
                                              </m:dPr>
                                              <m:e>
                                                <m:sSub>
                                                  <m:sSubPr>
                                                    <m:ctrlPr>
                                                      <a:rPr lang="en-US"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𝑖𝑗</m:t>
                                                    </m:r>
                                                  </m:sub>
                                                </m:sSub>
                                                <m:r>
                                                  <a:rPr lang="en-US" b="0"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𝑦</m:t>
                                                        </m:r>
                                                      </m:e>
                                                    </m:acc>
                                                  </m:e>
                                                  <m:sub>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𝑗</m:t>
                                                    </m:r>
                                                  </m:sub>
                                                </m:sSub>
                                              </m:e>
                                            </m:d>
                                          </m:e>
                                          <m:sup>
                                            <m:r>
                                              <a:rPr lang="en-US" b="0" i="1" smtClean="0">
                                                <a:latin typeface="Cambria Math" panose="02040503050406030204" pitchFamily="18" charset="0"/>
                                              </a:rPr>
                                              <m:t>2</m:t>
                                            </m:r>
                                          </m:sup>
                                        </m:sSup>
                                      </m:e>
                                    </m:nary>
                                  </m:e>
                                </m:nary>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𝑆𝑆</m:t>
                                    </m:r>
                                  </m:num>
                                  <m:den>
                                    <m:r>
                                      <a:rPr lang="en-US" b="0" i="1" smtClean="0">
                                        <a:latin typeface="Cambria Math" panose="02040503050406030204" pitchFamily="18" charset="0"/>
                                      </a:rPr>
                                      <m:t>𝐽</m:t>
                                    </m:r>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−1)</m:t>
                                    </m:r>
                                  </m:den>
                                </m:f>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p>
                                  <m:sSupPr>
                                    <m:ctrlPr>
                                      <a:rPr lang="en-US" b="0"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ea typeface="Cambria Math" panose="02040503050406030204" pitchFamily="18" charset="0"/>
                                      </a:rPr>
                                      <m:t>𝜎</m:t>
                                    </m:r>
                                  </m:e>
                                  <m:sup>
                                    <m:r>
                                      <a:rPr lang="en-US" b="0" i="1" smtClean="0">
                                        <a:solidFill>
                                          <a:schemeClr val="tx1"/>
                                        </a:solidFill>
                                        <a:latin typeface="Cambria Math" panose="02040503050406030204" pitchFamily="18" charset="0"/>
                                      </a:rPr>
                                      <m:t>2</m:t>
                                    </m:r>
                                  </m:sup>
                                </m:sSup>
                              </m:oMath>
                            </m:oMathPara>
                          </a14:m>
                          <a:endParaRPr lang="en-US" b="0" dirty="0"/>
                        </a:p>
                      </a:txBody>
                      <a:tcPr/>
                    </a:tc>
                    <a:extLst>
                      <a:ext uri="{0D108BD9-81ED-4DB2-BD59-A6C34878D82A}">
                        <a16:rowId xmlns:a16="http://schemas.microsoft.com/office/drawing/2014/main" val="2552960979"/>
                      </a:ext>
                    </a:extLst>
                  </a:tr>
                  <a:tr h="370840">
                    <a:tc>
                      <a:txBody>
                        <a:bodyPr/>
                        <a:lstStyle/>
                        <a:p>
                          <a:r>
                            <a:rPr lang="en-US" dirty="0"/>
                            <a:t>Total</a:t>
                          </a:r>
                        </a:p>
                      </a:txBody>
                      <a:tcPr/>
                    </a:tc>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𝐽𝑛</m:t>
                                </m:r>
                                <m:r>
                                  <a:rPr lang="en-US" b="0" i="1" smtClean="0">
                                    <a:latin typeface="Cambria Math" panose="02040503050406030204" pitchFamily="18" charset="0"/>
                                  </a:rPr>
                                  <m:t>−1</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nary>
                                  <m:naryPr>
                                    <m:chr m:val="∑"/>
                                    <m:limLoc m:val="subSup"/>
                                    <m:supHide m:val="on"/>
                                    <m:ctrlPr>
                                      <a:rPr lang="en-US" i="1" smtClean="0">
                                        <a:latin typeface="Cambria Math" panose="02040503050406030204" pitchFamily="18" charset="0"/>
                                      </a:rPr>
                                    </m:ctrlPr>
                                  </m:naryPr>
                                  <m:sub>
                                    <m:r>
                                      <m:rPr>
                                        <m:brk m:alnAt="9"/>
                                      </m:rPr>
                                      <a:rPr lang="en-US" b="0" i="1" smtClean="0">
                                        <a:latin typeface="Cambria Math" panose="02040503050406030204" pitchFamily="18" charset="0"/>
                                      </a:rPr>
                                      <m:t>𝑖</m:t>
                                    </m:r>
                                  </m:sub>
                                  <m:sup/>
                                  <m:e>
                                    <m:nary>
                                      <m:naryPr>
                                        <m:chr m:val="∑"/>
                                        <m:limLoc m:val="subSup"/>
                                        <m:supHide m:val="on"/>
                                        <m:ctrlPr>
                                          <a:rPr lang="en-US" i="1" smtClean="0">
                                            <a:latin typeface="Cambria Math" panose="02040503050406030204" pitchFamily="18" charset="0"/>
                                          </a:rPr>
                                        </m:ctrlPr>
                                      </m:naryPr>
                                      <m:sub>
                                        <m:r>
                                          <m:rPr>
                                            <m:brk m:alnAt="9"/>
                                          </m:rPr>
                                          <a:rPr lang="en-US" b="0" i="1" smtClean="0">
                                            <a:latin typeface="Cambria Math" panose="02040503050406030204" pitchFamily="18" charset="0"/>
                                          </a:rPr>
                                          <m:t>𝑗</m:t>
                                        </m:r>
                                      </m:sub>
                                      <m:sup/>
                                      <m:e>
                                        <m:sSup>
                                          <m:sSupPr>
                                            <m:ctrlPr>
                                              <a:rPr lang="en-US" i="1" smtClean="0">
                                                <a:latin typeface="Cambria Math" panose="02040503050406030204" pitchFamily="18" charset="0"/>
                                              </a:rPr>
                                            </m:ctrlPr>
                                          </m:sSupPr>
                                          <m:e>
                                            <m:d>
                                              <m:dPr>
                                                <m:ctrlPr>
                                                  <a:rPr lang="en-US" i="1" smtClean="0">
                                                    <a:latin typeface="Cambria Math" panose="02040503050406030204" pitchFamily="18" charset="0"/>
                                                  </a:rPr>
                                                </m:ctrlPr>
                                              </m:dPr>
                                              <m:e>
                                                <m:sSub>
                                                  <m:sSubPr>
                                                    <m:ctrlPr>
                                                      <a:rPr lang="en-US"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𝑖𝑗</m:t>
                                                    </m:r>
                                                  </m:sub>
                                                </m:sSub>
                                                <m:r>
                                                  <a:rPr lang="en-US" b="0"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𝑦</m:t>
                                                        </m:r>
                                                      </m:e>
                                                    </m:acc>
                                                  </m:e>
                                                  <m:sub>
                                                    <m:r>
                                                      <a:rPr lang="en-US" i="1">
                                                        <a:latin typeface="Cambria Math" panose="02040503050406030204" pitchFamily="18" charset="0"/>
                                                        <a:ea typeface="Cambria Math" panose="02040503050406030204" pitchFamily="18" charset="0"/>
                                                      </a:rPr>
                                                      <m:t>∙∙</m:t>
                                                    </m:r>
                                                  </m:sub>
                                                </m:sSub>
                                              </m:e>
                                            </m:d>
                                          </m:e>
                                          <m:sup>
                                            <m:r>
                                              <a:rPr lang="en-US" b="0" i="1" smtClean="0">
                                                <a:latin typeface="Cambria Math" panose="02040503050406030204" pitchFamily="18" charset="0"/>
                                              </a:rPr>
                                              <m:t>2</m:t>
                                            </m:r>
                                          </m:sup>
                                        </m:sSup>
                                      </m:e>
                                    </m:nary>
                                  </m:e>
                                </m:nary>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𝑆𝑆</m:t>
                                    </m:r>
                                  </m:num>
                                  <m:den>
                                    <m:r>
                                      <a:rPr lang="en-US" b="0" i="1" smtClean="0">
                                        <a:latin typeface="Cambria Math" panose="02040503050406030204" pitchFamily="18" charset="0"/>
                                      </a:rPr>
                                      <m:t>𝐽𝑛</m:t>
                                    </m:r>
                                    <m:r>
                                      <a:rPr lang="en-US" b="0" i="1" smtClean="0">
                                        <a:latin typeface="Cambria Math" panose="02040503050406030204" pitchFamily="18" charset="0"/>
                                      </a:rPr>
                                      <m:t>−1</m:t>
                                    </m:r>
                                  </m:den>
                                </m:f>
                              </m:oMath>
                            </m:oMathPara>
                          </a14:m>
                          <a:endParaRPr lang="en-US" dirty="0"/>
                        </a:p>
                      </a:txBody>
                      <a:tcPr/>
                    </a:tc>
                    <a:tc>
                      <a:txBody>
                        <a:bodyPr/>
                        <a:lstStyle/>
                        <a:p>
                          <a:endParaRPr lang="en-US" dirty="0"/>
                        </a:p>
                      </a:txBody>
                      <a:tcPr/>
                    </a:tc>
                    <a:extLst>
                      <a:ext uri="{0D108BD9-81ED-4DB2-BD59-A6C34878D82A}">
                        <a16:rowId xmlns:a16="http://schemas.microsoft.com/office/drawing/2014/main" val="2418795172"/>
                      </a:ext>
                    </a:extLst>
                  </a:tr>
                </a:tbl>
              </a:graphicData>
            </a:graphic>
          </p:graphicFrame>
        </mc:Choice>
        <mc:Fallback xmlns="">
          <p:graphicFrame>
            <p:nvGraphicFramePr>
              <p:cNvPr id="4" name="Table 3">
                <a:extLst>
                  <a:ext uri="{FF2B5EF4-FFF2-40B4-BE49-F238E27FC236}">
                    <a16:creationId xmlns:a16="http://schemas.microsoft.com/office/drawing/2014/main" id="{40BCAF34-0514-E33A-522B-641EE063CEF8}"/>
                  </a:ext>
                </a:extLst>
              </p:cNvPr>
              <p:cNvGraphicFramePr>
                <a:graphicFrameLocks noGrp="1"/>
              </p:cNvGraphicFramePr>
              <p:nvPr>
                <p:extLst>
                  <p:ext uri="{D42A27DB-BD31-4B8C-83A1-F6EECF244321}">
                    <p14:modId xmlns:p14="http://schemas.microsoft.com/office/powerpoint/2010/main" val="1738299905"/>
                  </p:ext>
                </p:extLst>
              </p:nvPr>
            </p:nvGraphicFramePr>
            <p:xfrm>
              <a:off x="1098550" y="4761163"/>
              <a:ext cx="16084550" cy="4281806"/>
            </p:xfrm>
            <a:graphic>
              <a:graphicData uri="http://schemas.openxmlformats.org/drawingml/2006/table">
                <a:tbl>
                  <a:tblPr firstRow="1" bandRow="1">
                    <a:tableStyleId>{5C22544A-7EE6-4342-B048-85BDC9FD1C3A}</a:tableStyleId>
                  </a:tblPr>
                  <a:tblGrid>
                    <a:gridCol w="2607176">
                      <a:extLst>
                        <a:ext uri="{9D8B030D-6E8A-4147-A177-3AD203B41FA5}">
                          <a16:colId xmlns:a16="http://schemas.microsoft.com/office/drawing/2014/main" val="2509865176"/>
                        </a:ext>
                      </a:extLst>
                    </a:gridCol>
                    <a:gridCol w="2646948">
                      <a:extLst>
                        <a:ext uri="{9D8B030D-6E8A-4147-A177-3AD203B41FA5}">
                          <a16:colId xmlns:a16="http://schemas.microsoft.com/office/drawing/2014/main" val="2444109125"/>
                        </a:ext>
                      </a:extLst>
                    </a:gridCol>
                    <a:gridCol w="4396606">
                      <a:extLst>
                        <a:ext uri="{9D8B030D-6E8A-4147-A177-3AD203B41FA5}">
                          <a16:colId xmlns:a16="http://schemas.microsoft.com/office/drawing/2014/main" val="2731454692"/>
                        </a:ext>
                      </a:extLst>
                    </a:gridCol>
                    <a:gridCol w="3216910">
                      <a:extLst>
                        <a:ext uri="{9D8B030D-6E8A-4147-A177-3AD203B41FA5}">
                          <a16:colId xmlns:a16="http://schemas.microsoft.com/office/drawing/2014/main" val="2165066587"/>
                        </a:ext>
                      </a:extLst>
                    </a:gridCol>
                    <a:gridCol w="3216910">
                      <a:extLst>
                        <a:ext uri="{9D8B030D-6E8A-4147-A177-3AD203B41FA5}">
                          <a16:colId xmlns:a16="http://schemas.microsoft.com/office/drawing/2014/main" val="1255919189"/>
                        </a:ext>
                      </a:extLst>
                    </a:gridCol>
                  </a:tblGrid>
                  <a:tr h="652526">
                    <a:tc>
                      <a:txBody>
                        <a:bodyPr/>
                        <a:lstStyle/>
                        <a:p>
                          <a:r>
                            <a:rPr lang="en-US" dirty="0">
                              <a:solidFill>
                                <a:schemeClr val="tx1"/>
                              </a:solidFill>
                            </a:rPr>
                            <a:t>Source</a:t>
                          </a:r>
                        </a:p>
                      </a:txBody>
                      <a:tcPr/>
                    </a:tc>
                    <a:tc>
                      <a:txBody>
                        <a:bodyPr/>
                        <a:lstStyle/>
                        <a:p>
                          <a:r>
                            <a:rPr lang="en-US" dirty="0" err="1">
                              <a:solidFill>
                                <a:schemeClr val="tx1"/>
                              </a:solidFill>
                            </a:rPr>
                            <a:t>df</a:t>
                          </a:r>
                          <a:endParaRPr lang="en-US" dirty="0">
                            <a:solidFill>
                              <a:schemeClr val="tx1"/>
                            </a:solidFill>
                          </a:endParaRPr>
                        </a:p>
                      </a:txBody>
                      <a:tcPr/>
                    </a:tc>
                    <a:tc>
                      <a:txBody>
                        <a:bodyPr/>
                        <a:lstStyle/>
                        <a:p>
                          <a:r>
                            <a:rPr lang="en-US" dirty="0">
                              <a:solidFill>
                                <a:schemeClr val="tx1"/>
                              </a:solidFill>
                            </a:rPr>
                            <a:t>SS</a:t>
                          </a:r>
                        </a:p>
                      </a:txBody>
                      <a:tcPr/>
                    </a:tc>
                    <a:tc>
                      <a:txBody>
                        <a:bodyPr/>
                        <a:lstStyle/>
                        <a:p>
                          <a:r>
                            <a:rPr lang="en-US" dirty="0">
                              <a:solidFill>
                                <a:schemeClr val="tx1"/>
                              </a:solidFill>
                            </a:rPr>
                            <a:t>MS</a:t>
                          </a:r>
                        </a:p>
                      </a:txBody>
                      <a:tcPr/>
                    </a:tc>
                    <a:tc>
                      <a:txBody>
                        <a:bodyPr/>
                        <a:lstStyle/>
                        <a:p>
                          <a:endParaRPr lang="en-US"/>
                        </a:p>
                      </a:txBody>
                      <a:tcPr>
                        <a:blipFill>
                          <a:blip r:embed="rId4"/>
                          <a:stretch>
                            <a:fillRect l="-401186" t="-215385" r="-1186" b="-982692"/>
                          </a:stretch>
                        </a:blipFill>
                      </a:tcPr>
                    </a:tc>
                    <a:extLst>
                      <a:ext uri="{0D108BD9-81ED-4DB2-BD59-A6C34878D82A}">
                        <a16:rowId xmlns:a16="http://schemas.microsoft.com/office/drawing/2014/main" val="2744004428"/>
                      </a:ext>
                    </a:extLst>
                  </a:tr>
                  <a:tr h="1204913">
                    <a:tc>
                      <a:txBody>
                        <a:bodyPr/>
                        <a:lstStyle/>
                        <a:p>
                          <a:r>
                            <a:rPr lang="en-US" dirty="0"/>
                            <a:t>Between groups</a:t>
                          </a:r>
                        </a:p>
                      </a:txBody>
                      <a:tcPr/>
                    </a:tc>
                    <a:tc>
                      <a:txBody>
                        <a:bodyPr/>
                        <a:lstStyle/>
                        <a:p>
                          <a:endParaRPr lang="en-US"/>
                        </a:p>
                      </a:txBody>
                      <a:tcPr>
                        <a:blipFill>
                          <a:blip r:embed="rId4"/>
                          <a:stretch>
                            <a:fillRect l="-98565" t="-172632" r="-409569" b="-437895"/>
                          </a:stretch>
                        </a:blipFill>
                      </a:tcPr>
                    </a:tc>
                    <a:tc>
                      <a:txBody>
                        <a:bodyPr/>
                        <a:lstStyle/>
                        <a:p>
                          <a:endParaRPr lang="en-US"/>
                        </a:p>
                      </a:txBody>
                      <a:tcPr>
                        <a:blipFill>
                          <a:blip r:embed="rId4"/>
                          <a:stretch>
                            <a:fillRect l="-119942" t="-172632" r="-147399" b="-437895"/>
                          </a:stretch>
                        </a:blipFill>
                      </a:tcPr>
                    </a:tc>
                    <a:tc>
                      <a:txBody>
                        <a:bodyPr/>
                        <a:lstStyle/>
                        <a:p>
                          <a:endParaRPr lang="en-US"/>
                        </a:p>
                      </a:txBody>
                      <a:tcPr>
                        <a:blipFill>
                          <a:blip r:embed="rId4"/>
                          <a:stretch>
                            <a:fillRect l="-299606" t="-172632" r="-100787" b="-437895"/>
                          </a:stretch>
                        </a:blipFill>
                      </a:tcPr>
                    </a:tc>
                    <a:tc>
                      <a:txBody>
                        <a:bodyPr/>
                        <a:lstStyle/>
                        <a:p>
                          <a:endParaRPr lang="en-US"/>
                        </a:p>
                      </a:txBody>
                      <a:tcPr>
                        <a:blipFill>
                          <a:blip r:embed="rId4"/>
                          <a:stretch>
                            <a:fillRect l="-401186" t="-172632" r="-1186" b="-437895"/>
                          </a:stretch>
                        </a:blipFill>
                      </a:tcPr>
                    </a:tc>
                    <a:extLst>
                      <a:ext uri="{0D108BD9-81ED-4DB2-BD59-A6C34878D82A}">
                        <a16:rowId xmlns:a16="http://schemas.microsoft.com/office/drawing/2014/main" val="1614328627"/>
                      </a:ext>
                    </a:extLst>
                  </a:tr>
                  <a:tr h="1219454">
                    <a:tc>
                      <a:txBody>
                        <a:bodyPr/>
                        <a:lstStyle/>
                        <a:p>
                          <a:r>
                            <a:rPr lang="en-US" dirty="0"/>
                            <a:t>Within groups</a:t>
                          </a:r>
                        </a:p>
                      </a:txBody>
                      <a:tcPr/>
                    </a:tc>
                    <a:tc>
                      <a:txBody>
                        <a:bodyPr/>
                        <a:lstStyle/>
                        <a:p>
                          <a:endParaRPr lang="en-US"/>
                        </a:p>
                      </a:txBody>
                      <a:tcPr>
                        <a:blipFill>
                          <a:blip r:embed="rId4"/>
                          <a:stretch>
                            <a:fillRect l="-98565" t="-267010" r="-409569" b="-328866"/>
                          </a:stretch>
                        </a:blipFill>
                      </a:tcPr>
                    </a:tc>
                    <a:tc>
                      <a:txBody>
                        <a:bodyPr/>
                        <a:lstStyle/>
                        <a:p>
                          <a:endParaRPr lang="en-US"/>
                        </a:p>
                      </a:txBody>
                      <a:tcPr>
                        <a:blipFill>
                          <a:blip r:embed="rId4"/>
                          <a:stretch>
                            <a:fillRect l="-119942" t="-267010" r="-147399" b="-328866"/>
                          </a:stretch>
                        </a:blipFill>
                      </a:tcPr>
                    </a:tc>
                    <a:tc>
                      <a:txBody>
                        <a:bodyPr/>
                        <a:lstStyle/>
                        <a:p>
                          <a:endParaRPr lang="en-US"/>
                        </a:p>
                      </a:txBody>
                      <a:tcPr>
                        <a:blipFill>
                          <a:blip r:embed="rId4"/>
                          <a:stretch>
                            <a:fillRect l="-299606" t="-267010" r="-100787" b="-328866"/>
                          </a:stretch>
                        </a:blipFill>
                      </a:tcPr>
                    </a:tc>
                    <a:tc>
                      <a:txBody>
                        <a:bodyPr/>
                        <a:lstStyle/>
                        <a:p>
                          <a:endParaRPr lang="en-US"/>
                        </a:p>
                      </a:txBody>
                      <a:tcPr>
                        <a:blipFill>
                          <a:blip r:embed="rId4"/>
                          <a:stretch>
                            <a:fillRect l="-401186" t="-267010" r="-1186" b="-328866"/>
                          </a:stretch>
                        </a:blipFill>
                      </a:tcPr>
                    </a:tc>
                    <a:extLst>
                      <a:ext uri="{0D108BD9-81ED-4DB2-BD59-A6C34878D82A}">
                        <a16:rowId xmlns:a16="http://schemas.microsoft.com/office/drawing/2014/main" val="2552960979"/>
                      </a:ext>
                    </a:extLst>
                  </a:tr>
                  <a:tr h="1204913">
                    <a:tc>
                      <a:txBody>
                        <a:bodyPr/>
                        <a:lstStyle/>
                        <a:p>
                          <a:r>
                            <a:rPr lang="en-US" dirty="0"/>
                            <a:t>Total</a:t>
                          </a:r>
                        </a:p>
                      </a:txBody>
                      <a:tcPr/>
                    </a:tc>
                    <a:tc>
                      <a:txBody>
                        <a:bodyPr/>
                        <a:lstStyle/>
                        <a:p>
                          <a:endParaRPr lang="en-US"/>
                        </a:p>
                      </a:txBody>
                      <a:tcPr>
                        <a:blipFill>
                          <a:blip r:embed="rId4"/>
                          <a:stretch>
                            <a:fillRect l="-98565" t="-374737" r="-409569" b="-235789"/>
                          </a:stretch>
                        </a:blipFill>
                      </a:tcPr>
                    </a:tc>
                    <a:tc>
                      <a:txBody>
                        <a:bodyPr/>
                        <a:lstStyle/>
                        <a:p>
                          <a:endParaRPr lang="en-US"/>
                        </a:p>
                      </a:txBody>
                      <a:tcPr>
                        <a:blipFill>
                          <a:blip r:embed="rId4"/>
                          <a:stretch>
                            <a:fillRect l="-119942" t="-374737" r="-147399" b="-235789"/>
                          </a:stretch>
                        </a:blipFill>
                      </a:tcPr>
                    </a:tc>
                    <a:tc>
                      <a:txBody>
                        <a:bodyPr/>
                        <a:lstStyle/>
                        <a:p>
                          <a:endParaRPr lang="en-US"/>
                        </a:p>
                      </a:txBody>
                      <a:tcPr>
                        <a:blipFill>
                          <a:blip r:embed="rId4"/>
                          <a:stretch>
                            <a:fillRect l="-299606" t="-374737" r="-100787" b="-235789"/>
                          </a:stretch>
                        </a:blipFill>
                      </a:tcPr>
                    </a:tc>
                    <a:tc>
                      <a:txBody>
                        <a:bodyPr/>
                        <a:lstStyle/>
                        <a:p>
                          <a:endParaRPr lang="en-US" dirty="0"/>
                        </a:p>
                      </a:txBody>
                      <a:tcPr/>
                    </a:tc>
                    <a:extLst>
                      <a:ext uri="{0D108BD9-81ED-4DB2-BD59-A6C34878D82A}">
                        <a16:rowId xmlns:a16="http://schemas.microsoft.com/office/drawing/2014/main" val="2418795172"/>
                      </a:ext>
                    </a:extLst>
                  </a:tr>
                </a:tbl>
              </a:graphicData>
            </a:graphic>
          </p:graphicFrame>
        </mc:Fallback>
      </mc:AlternateContent>
      <mc:AlternateContent xmlns:mc="http://schemas.openxmlformats.org/markup-compatibility/2006" xmlns:a14="http://schemas.microsoft.com/office/drawing/2010/main">
        <mc:Choice Requires="a14">
          <p:sp>
            <p:nvSpPr>
              <p:cNvPr id="5" name="Oval 4">
                <a:extLst>
                  <a:ext uri="{FF2B5EF4-FFF2-40B4-BE49-F238E27FC236}">
                    <a16:creationId xmlns:a16="http://schemas.microsoft.com/office/drawing/2014/main" id="{56091BEF-7A29-6DE0-2D86-7FB33F86C28B}"/>
                  </a:ext>
                </a:extLst>
              </p:cNvPr>
              <p:cNvSpPr/>
              <p:nvPr/>
            </p:nvSpPr>
            <p:spPr>
              <a:xfrm>
                <a:off x="11020926" y="2811540"/>
                <a:ext cx="5293895" cy="178067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14:m>
                  <m:oMath xmlns:m="http://schemas.openxmlformats.org/officeDocument/2006/math">
                    <m:sSup>
                      <m:sSupPr>
                        <m:ctrlPr>
                          <a:rPr lang="en-US" sz="3200" b="0" i="1" smtClean="0">
                            <a:solidFill>
                              <a:schemeClr val="tx1"/>
                            </a:solidFill>
                            <a:latin typeface="Cambria Math" panose="02040503050406030204" pitchFamily="18" charset="0"/>
                            <a:ea typeface="Cambria Math" panose="02040503050406030204" pitchFamily="18" charset="0"/>
                          </a:rPr>
                        </m:ctrlPr>
                      </m:sSupPr>
                      <m:e>
                        <m:r>
                          <a:rPr lang="en-US" sz="3200" b="0" i="1" smtClean="0">
                            <a:solidFill>
                              <a:schemeClr val="tx1"/>
                            </a:solidFill>
                            <a:latin typeface="Cambria Math" panose="02040503050406030204" pitchFamily="18" charset="0"/>
                            <a:ea typeface="Cambria Math" panose="02040503050406030204" pitchFamily="18" charset="0"/>
                          </a:rPr>
                          <m:t>𝜏</m:t>
                        </m:r>
                      </m:e>
                      <m:sup>
                        <m:r>
                          <a:rPr lang="en-US" sz="3200" b="0" i="1" smtClean="0">
                            <a:solidFill>
                              <a:schemeClr val="tx1"/>
                            </a:solidFill>
                            <a:latin typeface="Cambria Math" panose="02040503050406030204" pitchFamily="18" charset="0"/>
                            <a:ea typeface="Cambria Math" panose="02040503050406030204" pitchFamily="18" charset="0"/>
                          </a:rPr>
                          <m:t>2</m:t>
                        </m:r>
                      </m:sup>
                    </m:sSup>
                  </m:oMath>
                </a14:m>
                <a:r>
                  <a:rPr lang="en-US" sz="3200" dirty="0">
                    <a:ln w="0"/>
                    <a:solidFill>
                      <a:schemeClr val="tx1"/>
                    </a:solidFill>
                    <a:effectLst>
                      <a:outerShdw blurRad="38100" dist="19050" dir="2700000" algn="tl" rotWithShape="0">
                        <a:schemeClr val="dk1">
                          <a:alpha val="40000"/>
                        </a:schemeClr>
                      </a:outerShdw>
                    </a:effectLst>
                  </a:rPr>
                  <a:t> is the variance of the group means</a:t>
                </a:r>
              </a:p>
            </p:txBody>
          </p:sp>
        </mc:Choice>
        <mc:Fallback xmlns="">
          <p:sp>
            <p:nvSpPr>
              <p:cNvPr id="5" name="Oval 4">
                <a:extLst>
                  <a:ext uri="{FF2B5EF4-FFF2-40B4-BE49-F238E27FC236}">
                    <a16:creationId xmlns:a16="http://schemas.microsoft.com/office/drawing/2014/main" id="{56091BEF-7A29-6DE0-2D86-7FB33F86C28B}"/>
                  </a:ext>
                </a:extLst>
              </p:cNvPr>
              <p:cNvSpPr>
                <a:spLocks noRot="1" noChangeAspect="1" noMove="1" noResize="1" noEditPoints="1" noAdjustHandles="1" noChangeArrowheads="1" noChangeShapeType="1" noTextEdit="1"/>
              </p:cNvSpPr>
              <p:nvPr/>
            </p:nvSpPr>
            <p:spPr>
              <a:xfrm>
                <a:off x="11020926" y="2811540"/>
                <a:ext cx="5293895" cy="1780673"/>
              </a:xfrm>
              <a:prstGeom prst="ellipse">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806892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A2807F-AA75-8289-ABFC-30F1E44E67A4}"/>
              </a:ext>
            </a:extLst>
          </p:cNvPr>
          <p:cNvSpPr>
            <a:spLocks noGrp="1"/>
          </p:cNvSpPr>
          <p:nvPr>
            <p:ph type="ctrTitle"/>
          </p:nvPr>
        </p:nvSpPr>
        <p:spPr>
          <a:xfrm>
            <a:off x="2644777" y="2286001"/>
            <a:ext cx="12998450" cy="2587626"/>
          </a:xfrm>
        </p:spPr>
        <p:txBody>
          <a:bodyPr/>
          <a:lstStyle/>
          <a:p>
            <a:pPr fontAlgn="auto">
              <a:spcAft>
                <a:spcPts val="0"/>
              </a:spcAft>
              <a:defRPr/>
            </a:pPr>
            <a:r>
              <a:rPr lang="en-US" dirty="0"/>
              <a:t>Hierarchical Models</a:t>
            </a:r>
          </a:p>
        </p:txBody>
      </p:sp>
      <p:sp>
        <p:nvSpPr>
          <p:cNvPr id="3" name="Subtitle 2">
            <a:extLst>
              <a:ext uri="{FF2B5EF4-FFF2-40B4-BE49-F238E27FC236}">
                <a16:creationId xmlns:a16="http://schemas.microsoft.com/office/drawing/2014/main" id="{A1D820C0-3BC8-687A-7D56-C3951CF5E866}"/>
              </a:ext>
            </a:extLst>
          </p:cNvPr>
          <p:cNvSpPr>
            <a:spLocks noGrp="1"/>
          </p:cNvSpPr>
          <p:nvPr>
            <p:ph type="subTitle" idx="1"/>
          </p:nvPr>
        </p:nvSpPr>
        <p:spPr>
          <a:xfrm>
            <a:off x="2644777" y="4949827"/>
            <a:ext cx="12998450" cy="1374774"/>
          </a:xfrm>
        </p:spPr>
        <p:txBody>
          <a:bodyPr/>
          <a:lstStyle/>
          <a:p>
            <a:pPr fontAlgn="auto">
              <a:spcAft>
                <a:spcPts val="0"/>
              </a:spcAft>
              <a:defRPr/>
            </a:pPr>
            <a:r>
              <a:rPr lang="en-US" dirty="0"/>
              <a:t>Shahrzad Jamshidi, PhD</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FBCD4F3D-AF50-4C68-D141-6F2BC3D47BE1}"/>
                  </a:ext>
                </a:extLst>
              </p:cNvPr>
              <p:cNvSpPr>
                <a:spLocks noGrp="1"/>
              </p:cNvSpPr>
              <p:nvPr>
                <p:ph type="title"/>
              </p:nvPr>
            </p:nvSpPr>
            <p:spPr/>
            <p:txBody>
              <a:bodyPr/>
              <a:lstStyle/>
              <a:p>
                <a:r>
                  <a:rPr lang="en-US" dirty="0"/>
                  <a:t>Estimating if </a:t>
                </a:r>
                <a14:m>
                  <m:oMath xmlns:m="http://schemas.openxmlformats.org/officeDocument/2006/math">
                    <m:sSup>
                      <m:sSupPr>
                        <m:ctrlPr>
                          <a:rPr lang="en-US" i="1" smtClean="0">
                            <a:solidFill>
                              <a:schemeClr val="bg1"/>
                            </a:solidFill>
                            <a:latin typeface="Cambria Math" panose="02040503050406030204" pitchFamily="18" charset="0"/>
                            <a:ea typeface="Cambria Math" panose="02040503050406030204" pitchFamily="18" charset="0"/>
                          </a:rPr>
                        </m:ctrlPr>
                      </m:sSupPr>
                      <m:e>
                        <m:r>
                          <a:rPr lang="en-US" b="1" i="1" smtClean="0">
                            <a:solidFill>
                              <a:schemeClr val="bg1"/>
                            </a:solidFill>
                            <a:latin typeface="Cambria Math" panose="02040503050406030204" pitchFamily="18" charset="0"/>
                            <a:ea typeface="Cambria Math" panose="02040503050406030204" pitchFamily="18" charset="0"/>
                          </a:rPr>
                          <m:t>𝝉</m:t>
                        </m:r>
                      </m:e>
                      <m:sup>
                        <m:r>
                          <a:rPr lang="en-US" b="1" i="1" smtClean="0">
                            <a:solidFill>
                              <a:schemeClr val="bg1"/>
                            </a:solidFill>
                            <a:latin typeface="Cambria Math" panose="02040503050406030204" pitchFamily="18" charset="0"/>
                            <a:ea typeface="Cambria Math" panose="02040503050406030204" pitchFamily="18" charset="0"/>
                          </a:rPr>
                          <m:t>𝟐</m:t>
                        </m:r>
                      </m:sup>
                    </m:sSup>
                  </m:oMath>
                </a14:m>
                <a:r>
                  <a:rPr lang="en-US" dirty="0"/>
                  <a:t> is Zero</a:t>
                </a:r>
              </a:p>
            </p:txBody>
          </p:sp>
        </mc:Choice>
        <mc:Fallback xmlns="">
          <p:sp>
            <p:nvSpPr>
              <p:cNvPr id="2" name="Title 1">
                <a:extLst>
                  <a:ext uri="{FF2B5EF4-FFF2-40B4-BE49-F238E27FC236}">
                    <a16:creationId xmlns:a16="http://schemas.microsoft.com/office/drawing/2014/main" id="{FBCD4F3D-AF50-4C68-D141-6F2BC3D47BE1}"/>
                  </a:ext>
                </a:extLst>
              </p:cNvPr>
              <p:cNvSpPr>
                <a:spLocks noGrp="1" noRot="1" noChangeAspect="1" noMove="1" noResize="1" noEditPoints="1" noAdjustHandles="1" noChangeArrowheads="1" noChangeShapeType="1" noTextEdit="1"/>
              </p:cNvSpPr>
              <p:nvPr>
                <p:ph type="title"/>
              </p:nvPr>
            </p:nvSpPr>
            <p:spPr>
              <a:blipFill>
                <a:blip r:embed="rId3"/>
                <a:stretch>
                  <a:fillRect b="-252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54B19DC-EF02-0853-5B4D-F21D5831CDD0}"/>
                  </a:ext>
                </a:extLst>
              </p:cNvPr>
              <p:cNvSpPr>
                <a:spLocks noGrp="1"/>
              </p:cNvSpPr>
              <p:nvPr>
                <p:ph idx="1"/>
              </p:nvPr>
            </p:nvSpPr>
            <p:spPr/>
            <p:txBody>
              <a:bodyPr/>
              <a:lstStyle/>
              <a:p>
                <a:r>
                  <a:rPr lang="en-US" dirty="0"/>
                  <a:t>We can estimate </a:t>
                </a:r>
                <a14:m>
                  <m:oMath xmlns:m="http://schemas.openxmlformats.org/officeDocument/2006/math">
                    <m:sSup>
                      <m:sSupPr>
                        <m:ctrlPr>
                          <a:rPr lang="en-US" b="0" i="1" smtClean="0">
                            <a:solidFill>
                              <a:schemeClr val="tx1"/>
                            </a:solidFill>
                            <a:latin typeface="Cambria Math" panose="02040503050406030204" pitchFamily="18" charset="0"/>
                            <a:ea typeface="Cambria Math" panose="02040503050406030204" pitchFamily="18" charset="0"/>
                          </a:rPr>
                        </m:ctrlPr>
                      </m:sSupPr>
                      <m:e>
                        <m:r>
                          <a:rPr lang="en-US" b="0" i="1" smtClean="0">
                            <a:solidFill>
                              <a:schemeClr val="tx1"/>
                            </a:solidFill>
                            <a:latin typeface="Cambria Math" panose="02040503050406030204" pitchFamily="18" charset="0"/>
                            <a:ea typeface="Cambria Math" panose="02040503050406030204" pitchFamily="18" charset="0"/>
                          </a:rPr>
                          <m:t>𝜏</m:t>
                        </m:r>
                      </m:e>
                      <m:sup>
                        <m:r>
                          <a:rPr lang="en-US" b="0" i="1" smtClean="0">
                            <a:solidFill>
                              <a:schemeClr val="tx1"/>
                            </a:solidFill>
                            <a:latin typeface="Cambria Math" panose="02040503050406030204" pitchFamily="18" charset="0"/>
                            <a:ea typeface="Cambria Math" panose="02040503050406030204" pitchFamily="18" charset="0"/>
                          </a:rPr>
                          <m:t>2</m:t>
                        </m:r>
                      </m:sup>
                    </m:sSup>
                  </m:oMath>
                </a14:m>
                <a:r>
                  <a:rPr lang="en-US" dirty="0"/>
                  <a:t> using the following quotient: </a:t>
                </a:r>
              </a:p>
              <a:p>
                <a:pPr marL="0" indent="0">
                  <a:buNone/>
                </a:pPr>
                <a14:m>
                  <m:oMathPara xmlns:m="http://schemas.openxmlformats.org/officeDocument/2006/math">
                    <m:oMathParaPr>
                      <m:jc m:val="centerGroup"/>
                    </m:oMathParaPr>
                    <m:oMath xmlns:m="http://schemas.openxmlformats.org/officeDocument/2006/math">
                      <m:sSup>
                        <m:sSupPr>
                          <m:ctrlPr>
                            <a:rPr lang="en-US" b="0" i="1" smtClean="0">
                              <a:solidFill>
                                <a:schemeClr val="tx1"/>
                              </a:solidFill>
                              <a:latin typeface="Cambria Math" panose="02040503050406030204" pitchFamily="18" charset="0"/>
                              <a:ea typeface="Cambria Math" panose="02040503050406030204" pitchFamily="18" charset="0"/>
                            </a:rPr>
                          </m:ctrlPr>
                        </m:sSupPr>
                        <m:e>
                          <m:acc>
                            <m:accPr>
                              <m:chr m:val="̂"/>
                              <m:ctrlPr>
                                <a:rPr lang="en-US" b="0" i="1" smtClean="0">
                                  <a:solidFill>
                                    <a:schemeClr val="tx1"/>
                                  </a:solidFill>
                                  <a:latin typeface="Cambria Math" panose="02040503050406030204" pitchFamily="18" charset="0"/>
                                  <a:ea typeface="Cambria Math" panose="02040503050406030204" pitchFamily="18" charset="0"/>
                                </a:rPr>
                              </m:ctrlPr>
                            </m:accPr>
                            <m:e>
                              <m:r>
                                <a:rPr lang="en-US" i="1">
                                  <a:latin typeface="Cambria Math" panose="02040503050406030204" pitchFamily="18" charset="0"/>
                                  <a:ea typeface="Cambria Math" panose="02040503050406030204" pitchFamily="18" charset="0"/>
                                </a:rPr>
                                <m:t>𝜏</m:t>
                              </m:r>
                            </m:e>
                          </m:acc>
                        </m:e>
                        <m:sup>
                          <m:r>
                            <a:rPr lang="en-US" b="0" i="1" smtClean="0">
                              <a:solidFill>
                                <a:schemeClr val="tx1"/>
                              </a:solidFill>
                              <a:latin typeface="Cambria Math" panose="02040503050406030204" pitchFamily="18" charset="0"/>
                              <a:ea typeface="Cambria Math" panose="02040503050406030204" pitchFamily="18" charset="0"/>
                            </a:rPr>
                            <m:t>2</m:t>
                          </m:r>
                        </m:sup>
                      </m:sSup>
                      <m:r>
                        <a:rPr lang="en-US" b="0" i="1" smtClean="0">
                          <a:solidFill>
                            <a:schemeClr val="tx1"/>
                          </a:solidFill>
                          <a:latin typeface="Cambria Math" panose="02040503050406030204" pitchFamily="18" charset="0"/>
                          <a:ea typeface="Cambria Math" panose="02040503050406030204" pitchFamily="18" charset="0"/>
                        </a:rPr>
                        <m:t>=</m:t>
                      </m:r>
                      <m:f>
                        <m:fPr>
                          <m:ctrlPr>
                            <a:rPr lang="en-US" b="0" i="1" smtClean="0">
                              <a:solidFill>
                                <a:schemeClr val="tx1"/>
                              </a:solidFill>
                              <a:latin typeface="Cambria Math" panose="02040503050406030204" pitchFamily="18" charset="0"/>
                              <a:ea typeface="Cambria Math" panose="02040503050406030204" pitchFamily="18" charset="0"/>
                            </a:rPr>
                          </m:ctrlPr>
                        </m:fPr>
                        <m:num>
                          <m:r>
                            <a:rPr lang="en-US" b="0" i="1" smtClean="0">
                              <a:solidFill>
                                <a:schemeClr val="tx1"/>
                              </a:solidFill>
                              <a:latin typeface="Cambria Math" panose="02040503050406030204" pitchFamily="18" charset="0"/>
                              <a:ea typeface="Cambria Math" panose="02040503050406030204" pitchFamily="18" charset="0"/>
                            </a:rPr>
                            <m:t>𝑀𝑆𝐵</m:t>
                          </m:r>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𝑀𝑆𝐸</m:t>
                          </m:r>
                        </m:num>
                        <m:den>
                          <m:r>
                            <a:rPr lang="en-US" b="0" i="1" smtClean="0">
                              <a:solidFill>
                                <a:schemeClr val="tx1"/>
                              </a:solidFill>
                              <a:latin typeface="Cambria Math" panose="02040503050406030204" pitchFamily="18" charset="0"/>
                              <a:ea typeface="Cambria Math" panose="02040503050406030204" pitchFamily="18" charset="0"/>
                            </a:rPr>
                            <m:t>𝑛</m:t>
                          </m:r>
                        </m:den>
                      </m:f>
                    </m:oMath>
                  </m:oMathPara>
                </a14:m>
                <a:endParaRPr lang="en-US" dirty="0"/>
              </a:p>
              <a:p>
                <a:r>
                  <a:rPr lang="en-US" dirty="0"/>
                  <a:t>If MSB &gt;&gt; MSE, then </a:t>
                </a:r>
                <a14:m>
                  <m:oMath xmlns:m="http://schemas.openxmlformats.org/officeDocument/2006/math">
                    <m:sSup>
                      <m:sSupPr>
                        <m:ctrlPr>
                          <a:rPr lang="en-US" b="0" i="1" smtClean="0">
                            <a:solidFill>
                              <a:schemeClr val="tx1"/>
                            </a:solidFill>
                            <a:latin typeface="Cambria Math" panose="02040503050406030204" pitchFamily="18" charset="0"/>
                            <a:ea typeface="Cambria Math" panose="02040503050406030204" pitchFamily="18" charset="0"/>
                          </a:rPr>
                        </m:ctrlPr>
                      </m:sSupPr>
                      <m:e>
                        <m:r>
                          <a:rPr lang="en-US" b="0" i="1" smtClean="0">
                            <a:solidFill>
                              <a:schemeClr val="tx1"/>
                            </a:solidFill>
                            <a:latin typeface="Cambria Math" panose="02040503050406030204" pitchFamily="18" charset="0"/>
                            <a:ea typeface="Cambria Math" panose="02040503050406030204" pitchFamily="18" charset="0"/>
                          </a:rPr>
                          <m:t>𝜏</m:t>
                        </m:r>
                      </m:e>
                      <m:sup>
                        <m:r>
                          <a:rPr lang="en-US" b="0" i="1" smtClean="0">
                            <a:solidFill>
                              <a:schemeClr val="tx1"/>
                            </a:solidFill>
                            <a:latin typeface="Cambria Math" panose="02040503050406030204" pitchFamily="18" charset="0"/>
                            <a:ea typeface="Cambria Math" panose="02040503050406030204" pitchFamily="18" charset="0"/>
                          </a:rPr>
                          <m:t>2</m:t>
                        </m:r>
                      </m:sup>
                    </m:sSup>
                    <m:r>
                      <a:rPr lang="en-US" b="0" i="1" smtClean="0">
                        <a:solidFill>
                          <a:schemeClr val="tx1"/>
                        </a:solidFill>
                        <a:latin typeface="Cambria Math" panose="02040503050406030204" pitchFamily="18" charset="0"/>
                        <a:ea typeface="Cambria Math" panose="02040503050406030204" pitchFamily="18" charset="0"/>
                      </a:rPr>
                      <m:t>&gt;0</m:t>
                    </m:r>
                  </m:oMath>
                </a14:m>
                <a:r>
                  <a:rPr lang="en-US" dirty="0"/>
                  <a:t> and the F-statistics is significant, so do not pool.</a:t>
                </a:r>
              </a:p>
              <a:p>
                <a:pPr lvl="1"/>
                <a:r>
                  <a:rPr lang="en-US" dirty="0"/>
                  <a:t>Use </a:t>
                </a:r>
                <a14:m>
                  <m:oMath xmlns:m="http://schemas.openxmlformats.org/officeDocument/2006/math">
                    <m:acc>
                      <m:accPr>
                        <m:chr m:val="̂"/>
                        <m:ctrlPr>
                          <a:rPr lang="el-GR" i="1" smtClean="0">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rPr>
                              <m:t>𝑗</m:t>
                            </m:r>
                          </m:sub>
                        </m:sSub>
                      </m:e>
                    </m:acc>
                    <m:r>
                      <a:rPr lang="en-US" b="0" i="1" smtClean="0">
                        <a:latin typeface="Cambria Math" panose="02040503050406030204" pitchFamily="18" charset="0"/>
                      </a:rPr>
                      <m:t>=</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𝑦</m:t>
                            </m:r>
                          </m:e>
                        </m:acc>
                      </m:e>
                      <m: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𝑗</m:t>
                        </m:r>
                      </m:sub>
                    </m:sSub>
                  </m:oMath>
                </a14:m>
                <a:endParaRPr lang="en-US" dirty="0"/>
              </a:p>
              <a:p>
                <a:r>
                  <a:rPr lang="en-US" dirty="0"/>
                  <a:t>Otherwise, we use the pooled estimate since we cannot conclude that </a:t>
                </a:r>
                <a14:m>
                  <m:oMath xmlns:m="http://schemas.openxmlformats.org/officeDocument/2006/math">
                    <m:sSup>
                      <m:sSupPr>
                        <m:ctrlPr>
                          <a:rPr lang="en-US" b="0" i="1" smtClean="0">
                            <a:solidFill>
                              <a:schemeClr val="tx1"/>
                            </a:solidFill>
                            <a:latin typeface="Cambria Math" panose="02040503050406030204" pitchFamily="18" charset="0"/>
                            <a:ea typeface="Cambria Math" panose="02040503050406030204" pitchFamily="18" charset="0"/>
                          </a:rPr>
                        </m:ctrlPr>
                      </m:sSupPr>
                      <m:e>
                        <m:r>
                          <a:rPr lang="en-US" b="0" i="1" smtClean="0">
                            <a:solidFill>
                              <a:schemeClr val="tx1"/>
                            </a:solidFill>
                            <a:latin typeface="Cambria Math" panose="02040503050406030204" pitchFamily="18" charset="0"/>
                            <a:ea typeface="Cambria Math" panose="02040503050406030204" pitchFamily="18" charset="0"/>
                          </a:rPr>
                          <m:t>𝜏</m:t>
                        </m:r>
                      </m:e>
                      <m:sup>
                        <m:r>
                          <a:rPr lang="en-US" b="0" i="1" smtClean="0">
                            <a:solidFill>
                              <a:schemeClr val="tx1"/>
                            </a:solidFill>
                            <a:latin typeface="Cambria Math" panose="02040503050406030204" pitchFamily="18" charset="0"/>
                            <a:ea typeface="Cambria Math" panose="02040503050406030204" pitchFamily="18" charset="0"/>
                          </a:rPr>
                          <m:t>2</m:t>
                        </m:r>
                      </m:sup>
                    </m:sSup>
                  </m:oMath>
                </a14:m>
                <a:r>
                  <a:rPr lang="en-US" dirty="0"/>
                  <a:t> is not 0. </a:t>
                </a:r>
              </a:p>
            </p:txBody>
          </p:sp>
        </mc:Choice>
        <mc:Fallback xmlns="">
          <p:sp>
            <p:nvSpPr>
              <p:cNvPr id="3" name="Content Placeholder 2">
                <a:extLst>
                  <a:ext uri="{FF2B5EF4-FFF2-40B4-BE49-F238E27FC236}">
                    <a16:creationId xmlns:a16="http://schemas.microsoft.com/office/drawing/2014/main" id="{654B19DC-EF02-0853-5B4D-F21D5831CDD0}"/>
                  </a:ext>
                </a:extLst>
              </p:cNvPr>
              <p:cNvSpPr>
                <a:spLocks noGrp="1" noRot="1" noChangeAspect="1" noMove="1" noResize="1" noEditPoints="1" noAdjustHandles="1" noChangeArrowheads="1" noChangeShapeType="1" noTextEdit="1"/>
              </p:cNvSpPr>
              <p:nvPr>
                <p:ph idx="1"/>
              </p:nvPr>
            </p:nvSpPr>
            <p:spPr>
              <a:blipFill>
                <a:blip r:embed="rId4"/>
                <a:stretch>
                  <a:fillRect l="-1104" t="-1657" r="-2129"/>
                </a:stretch>
              </a:blipFill>
            </p:spPr>
            <p:txBody>
              <a:bodyPr/>
              <a:lstStyle/>
              <a:p>
                <a:r>
                  <a:rPr lang="en-US">
                    <a:noFill/>
                  </a:rPr>
                  <a:t> </a:t>
                </a:r>
              </a:p>
            </p:txBody>
          </p:sp>
        </mc:Fallback>
      </mc:AlternateContent>
    </p:spTree>
    <p:extLst>
      <p:ext uri="{BB962C8B-B14F-4D97-AF65-F5344CB8AC3E}">
        <p14:creationId xmlns:p14="http://schemas.microsoft.com/office/powerpoint/2010/main" val="3158354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4FF976-5FD9-BF3A-8EF4-01E73728BA7A}"/>
              </a:ext>
            </a:extLst>
          </p:cNvPr>
          <p:cNvSpPr>
            <a:spLocks noGrp="1"/>
          </p:cNvSpPr>
          <p:nvPr>
            <p:ph type="title"/>
          </p:nvPr>
        </p:nvSpPr>
        <p:spPr/>
        <p:txBody>
          <a:bodyPr/>
          <a:lstStyle/>
          <a:p>
            <a:r>
              <a:rPr lang="en-US" dirty="0"/>
              <a:t>Posterior Estimates Compromise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0B334CD-8082-9F05-32B5-F4D2E060E4AD}"/>
                  </a:ext>
                </a:extLst>
              </p:cNvPr>
              <p:cNvSpPr>
                <a:spLocks noGrp="1"/>
              </p:cNvSpPr>
              <p:nvPr>
                <p:ph idx="1"/>
              </p:nvPr>
            </p:nvSpPr>
            <p:spPr/>
            <p:txBody>
              <a:bodyPr/>
              <a:lstStyle/>
              <a:p>
                <a:r>
                  <a:rPr lang="en-US" dirty="0"/>
                  <a:t>The normal-normal models comes about from an alternative estimator </a:t>
                </a: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rPr>
                            <m:t>𝑗</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𝜆</m:t>
                          </m:r>
                        </m:e>
                        <m:sub>
                          <m:r>
                            <a:rPr lang="en-US" b="0" i="1" smtClean="0">
                              <a:latin typeface="Cambria Math" panose="02040503050406030204" pitchFamily="18" charset="0"/>
                            </a:rPr>
                            <m:t>𝑗</m:t>
                          </m:r>
                        </m:sub>
                      </m:sSub>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𝑦</m:t>
                              </m:r>
                            </m:e>
                          </m:acc>
                        </m:e>
                        <m: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𝑗</m:t>
                          </m:r>
                        </m:sub>
                      </m:sSub>
                      <m:r>
                        <a:rPr lang="en-US" b="0" i="1" smtClean="0">
                          <a:latin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𝜆</m:t>
                          </m:r>
                        </m:e>
                        <m:sub>
                          <m:r>
                            <a:rPr lang="en-US" i="1">
                              <a:latin typeface="Cambria Math" panose="02040503050406030204" pitchFamily="18" charset="0"/>
                            </a:rPr>
                            <m:t>𝑗</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acc>
                            <m:accPr>
                              <m:chr m:val="̅"/>
                              <m:ctrlPr>
                                <a:rPr lang="en-US" b="0" i="1" smtClean="0">
                                  <a:latin typeface="Cambria Math" panose="02040503050406030204" pitchFamily="18" charset="0"/>
                                  <a:ea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𝑦</m:t>
                              </m:r>
                            </m:e>
                          </m:acc>
                        </m:e>
                        <m:sub>
                          <m:r>
                            <a:rPr lang="en-US" b="0" i="1" smtClean="0">
                              <a:latin typeface="Cambria Math" panose="02040503050406030204" pitchFamily="18" charset="0"/>
                              <a:ea typeface="Cambria Math" panose="02040503050406030204" pitchFamily="18" charset="0"/>
                            </a:rPr>
                            <m:t>∙∙</m:t>
                          </m:r>
                        </m:sub>
                      </m:sSub>
                    </m:oMath>
                  </m:oMathPara>
                </a14:m>
                <a:endParaRPr lang="en-US" dirty="0"/>
              </a:p>
              <a:p>
                <a:pPr marL="0" indent="0">
                  <a:buNone/>
                </a:pPr>
                <a:r>
                  <a:rPr lang="en-US" dirty="0"/>
                  <a:t>for </a:t>
                </a:r>
                <a14:m>
                  <m:oMath xmlns:m="http://schemas.openxmlformats.org/officeDocument/2006/math">
                    <m:sSub>
                      <m:sSubPr>
                        <m:ctrlPr>
                          <a:rPr lang="en-US" b="0"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𝜆</m:t>
                        </m:r>
                      </m:e>
                      <m:sub>
                        <m:r>
                          <a:rPr lang="en-US" b="0" i="1" smtClean="0">
                            <a:latin typeface="Cambria Math" panose="02040503050406030204" pitchFamily="18" charset="0"/>
                          </a:rPr>
                          <m:t>𝑗</m:t>
                        </m:r>
                      </m:sub>
                    </m:sSub>
                    <m:r>
                      <a:rPr lang="en-US" b="0" i="1" smtClean="0">
                        <a:latin typeface="Cambria Math" panose="02040503050406030204" pitchFamily="18" charset="0"/>
                        <a:ea typeface="Cambria Math" panose="02040503050406030204" pitchFamily="18" charset="0"/>
                      </a:rPr>
                      <m:t>∈[0,1]</m:t>
                    </m:r>
                  </m:oMath>
                </a14:m>
                <a:r>
                  <a:rPr lang="en-US" dirty="0"/>
                  <a:t>.</a:t>
                </a:r>
              </a:p>
              <a:p>
                <a14:m>
                  <m:oMath xmlns:m="http://schemas.openxmlformats.org/officeDocument/2006/math">
                    <m:r>
                      <a:rPr lang="en-US" b="0" i="1" smtClean="0">
                        <a:latin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𝜆</m:t>
                        </m:r>
                      </m:e>
                      <m:sub>
                        <m:r>
                          <a:rPr lang="en-US" i="1">
                            <a:latin typeface="Cambria Math" panose="02040503050406030204" pitchFamily="18" charset="0"/>
                          </a:rPr>
                          <m:t>𝑗</m:t>
                        </m:r>
                      </m:sub>
                    </m:sSub>
                    <m:r>
                      <a:rPr lang="en-US" b="0" i="1" smtClean="0">
                        <a:latin typeface="Cambria Math" panose="02040503050406030204" pitchFamily="18" charset="0"/>
                        <a:ea typeface="Cambria Math" panose="02040503050406030204" pitchFamily="18" charset="0"/>
                      </a:rPr>
                      <m:t>)</m:t>
                    </m:r>
                  </m:oMath>
                </a14:m>
                <a:r>
                  <a:rPr lang="en-US" dirty="0"/>
                  <a:t> is a </a:t>
                </a:r>
                <a:r>
                  <a:rPr lang="en-US" b="1" dirty="0">
                    <a:solidFill>
                      <a:schemeClr val="bg1"/>
                    </a:solidFill>
                  </a:rPr>
                  <a:t>shrinkage factor</a:t>
                </a:r>
                <a:r>
                  <a:rPr lang="en-US" dirty="0"/>
                  <a:t>. </a:t>
                </a:r>
              </a:p>
              <a:p>
                <a:r>
                  <a:rPr lang="en-US" dirty="0"/>
                  <a:t>The Bayesian justification: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rPr>
                          <m:t>𝑗</m:t>
                        </m:r>
                      </m:sub>
                    </m:sSub>
                  </m:oMath>
                </a14:m>
                <a:r>
                  <a:rPr lang="en-US" dirty="0"/>
                  <a:t> is the posterior mean if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rPr>
                          <m:t>𝑗</m:t>
                        </m:r>
                      </m:sub>
                    </m:sSub>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𝑁</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𝜏</m:t>
                        </m:r>
                      </m:e>
                      <m:sup>
                        <m:r>
                          <a:rPr lang="en-US" b="0" i="1" smtClean="0">
                            <a:latin typeface="Cambria Math" panose="02040503050406030204" pitchFamily="18" charset="0"/>
                            <a:ea typeface="Cambria Math" panose="02040503050406030204" pitchFamily="18" charset="0"/>
                          </a:rPr>
                          <m:t>2</m:t>
                        </m:r>
                      </m:sup>
                    </m:sSup>
                  </m:oMath>
                </a14:m>
                <a:r>
                  <a:rPr lang="en-US" dirty="0"/>
                  <a:t>) and </a:t>
                </a:r>
                <a14:m>
                  <m:oMath xmlns:m="http://schemas.openxmlformats.org/officeDocument/2006/math">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𝑦</m:t>
                            </m:r>
                          </m:e>
                        </m:acc>
                      </m:e>
                      <m: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𝑗</m:t>
                        </m:r>
                      </m:sub>
                    </m:sSub>
                  </m:oMath>
                </a14:m>
                <a:r>
                  <a:rPr lang="en-US" dirty="0"/>
                  <a:t> is normal. </a:t>
                </a:r>
              </a:p>
            </p:txBody>
          </p:sp>
        </mc:Choice>
        <mc:Fallback xmlns="">
          <p:sp>
            <p:nvSpPr>
              <p:cNvPr id="3" name="Content Placeholder 2">
                <a:extLst>
                  <a:ext uri="{FF2B5EF4-FFF2-40B4-BE49-F238E27FC236}">
                    <a16:creationId xmlns:a16="http://schemas.microsoft.com/office/drawing/2014/main" id="{B0B334CD-8082-9F05-32B5-F4D2E060E4AD}"/>
                  </a:ext>
                </a:extLst>
              </p:cNvPr>
              <p:cNvSpPr>
                <a:spLocks noGrp="1" noRot="1" noChangeAspect="1" noMove="1" noResize="1" noEditPoints="1" noAdjustHandles="1" noChangeArrowheads="1" noChangeShapeType="1" noTextEdit="1"/>
              </p:cNvSpPr>
              <p:nvPr>
                <p:ph idx="1"/>
              </p:nvPr>
            </p:nvSpPr>
            <p:spPr>
              <a:blipFill>
                <a:blip r:embed="rId3"/>
                <a:stretch>
                  <a:fillRect l="-1341" t="-1657"/>
                </a:stretch>
              </a:blipFill>
            </p:spPr>
            <p:txBody>
              <a:bodyPr/>
              <a:lstStyle/>
              <a:p>
                <a:r>
                  <a:rPr lang="en-US">
                    <a:noFill/>
                  </a:rPr>
                  <a:t> </a:t>
                </a:r>
              </a:p>
            </p:txBody>
          </p:sp>
        </mc:Fallback>
      </mc:AlternateContent>
    </p:spTree>
    <p:extLst>
      <p:ext uri="{BB962C8B-B14F-4D97-AF65-F5344CB8AC3E}">
        <p14:creationId xmlns:p14="http://schemas.microsoft.com/office/powerpoint/2010/main" val="2788367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B4E577-3F13-EC6F-1661-230AAFDAB62B}"/>
              </a:ext>
            </a:extLst>
          </p:cNvPr>
          <p:cNvSpPr>
            <a:spLocks noGrp="1"/>
          </p:cNvSpPr>
          <p:nvPr>
            <p:ph type="title"/>
          </p:nvPr>
        </p:nvSpPr>
        <p:spPr/>
        <p:txBody>
          <a:bodyPr/>
          <a:lstStyle/>
          <a:p>
            <a:r>
              <a:rPr lang="en-US" dirty="0"/>
              <a:t>The Hierarchical Model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898645C-18B0-CBA0-50D0-AC09004E4EF0}"/>
                  </a:ext>
                </a:extLst>
              </p:cNvPr>
              <p:cNvSpPr>
                <a:spLocks noGrp="1"/>
              </p:cNvSpPr>
              <p:nvPr>
                <p:ph idx="1"/>
              </p:nvPr>
            </p:nvSpPr>
            <p:spPr/>
            <p:txBody>
              <a:bodyPr/>
              <a:lstStyle/>
              <a:p>
                <a:r>
                  <a:rPr lang="en-US" dirty="0"/>
                  <a:t>For the sake of (partial) conjugacy, we </a:t>
                </a:r>
                <a:r>
                  <a:rPr lang="en-US" dirty="0" err="1"/>
                  <a:t>asumme</a:t>
                </a:r>
                <a:r>
                  <a:rPr lang="en-US" dirty="0"/>
                  <a:t> that the parameters are drawn from a normal distribution defined by </a:t>
                </a:r>
                <a14:m>
                  <m:oMath xmlns:m="http://schemas.openxmlformats.org/officeDocument/2006/math">
                    <m:r>
                      <a:rPr lang="en-US" i="1" smtClean="0">
                        <a:latin typeface="Cambria Math" panose="02040503050406030204" pitchFamily="18" charset="0"/>
                      </a:rPr>
                      <m:t>𝜇</m:t>
                    </m:r>
                    <m:r>
                      <a:rPr lang="en-US">
                        <a:latin typeface="Cambria Math" panose="02040503050406030204" pitchFamily="18" charset="0"/>
                      </a:rPr>
                      <m:t>,</m:t>
                    </m:r>
                    <m:r>
                      <a:rPr lang="en-US" i="1">
                        <a:latin typeface="Cambria Math" panose="02040503050406030204" pitchFamily="18" charset="0"/>
                      </a:rPr>
                      <m:t>𝜏</m:t>
                    </m:r>
                  </m:oMath>
                </a14:m>
                <a:r>
                  <a:rPr lang="en-US" dirty="0"/>
                  <a:t>.</a:t>
                </a: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𝜃</m:t>
                          </m:r>
                        </m:e>
                        <m:sub>
                          <m:r>
                            <a:rPr lang="en-US">
                              <a:latin typeface="Cambria Math" panose="02040503050406030204" pitchFamily="18" charset="0"/>
                            </a:rPr>
                            <m:t>1</m:t>
                          </m:r>
                        </m:sub>
                      </m:sSub>
                      <m:r>
                        <a:rPr lang="en-US">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𝜃</m:t>
                          </m:r>
                        </m:e>
                        <m:sub>
                          <m:r>
                            <a:rPr lang="en-US" i="1">
                              <a:latin typeface="Cambria Math" panose="02040503050406030204" pitchFamily="18" charset="0"/>
                            </a:rPr>
                            <m:t>𝐽</m:t>
                          </m:r>
                        </m:sub>
                      </m:sSub>
                      <m:r>
                        <a:rPr lang="en-US">
                          <a:latin typeface="Cambria Math" panose="02040503050406030204" pitchFamily="18" charset="0"/>
                        </a:rPr>
                        <m:t>∣</m:t>
                      </m:r>
                      <m:r>
                        <a:rPr lang="en-US" i="1">
                          <a:latin typeface="Cambria Math" panose="02040503050406030204" pitchFamily="18" charset="0"/>
                        </a:rPr>
                        <m:t>𝜇</m:t>
                      </m:r>
                      <m:r>
                        <a:rPr lang="en-US">
                          <a:latin typeface="Cambria Math" panose="02040503050406030204" pitchFamily="18" charset="0"/>
                        </a:rPr>
                        <m:t>,</m:t>
                      </m:r>
                      <m:r>
                        <a:rPr lang="en-US" i="1">
                          <a:latin typeface="Cambria Math" panose="02040503050406030204" pitchFamily="18" charset="0"/>
                        </a:rPr>
                        <m:t>𝜏</m:t>
                      </m:r>
                      <m:r>
                        <a:rPr lang="en-US">
                          <a:latin typeface="Cambria Math" panose="02040503050406030204" pitchFamily="18" charset="0"/>
                        </a:rPr>
                        <m:t>∼</m:t>
                      </m:r>
                      <m:nary>
                        <m:naryPr>
                          <m:chr m:val="∏"/>
                          <m:limLoc m:val="undOvr"/>
                          <m:grow m:val="on"/>
                          <m:supHide m:val="on"/>
                          <m:ctrlPr>
                            <a:rPr lang="en-US" i="1">
                              <a:latin typeface="Cambria Math" panose="02040503050406030204" pitchFamily="18" charset="0"/>
                            </a:rPr>
                          </m:ctrlPr>
                        </m:naryPr>
                        <m:sub>
                          <m:r>
                            <a:rPr lang="en-US" i="1">
                              <a:latin typeface="Cambria Math" panose="02040503050406030204" pitchFamily="18" charset="0"/>
                            </a:rPr>
                            <m:t>𝑗</m:t>
                          </m:r>
                        </m:sub>
                        <m:sup/>
                        <m:e>
                          <m:r>
                            <a:rPr lang="en-US">
                              <a:latin typeface="Cambria Math" panose="02040503050406030204" pitchFamily="18" charset="0"/>
                            </a:rPr>
                            <m:t> </m:t>
                          </m:r>
                        </m:e>
                      </m:nary>
                      <m:r>
                        <a:rPr lang="en-US">
                          <a:latin typeface="Cambria Math" panose="02040503050406030204" pitchFamily="18" charset="0"/>
                        </a:rPr>
                        <m:t> </m:t>
                      </m:r>
                      <m:r>
                        <a:rPr lang="en-US" i="1">
                          <a:latin typeface="Cambria Math" panose="02040503050406030204" pitchFamily="18" charset="0"/>
                        </a:rPr>
                        <m:t>𝑁</m:t>
                      </m:r>
                      <m:d>
                        <m:dPr>
                          <m:ctrlPr>
                            <a:rPr lang="en-US" i="1">
                              <a:latin typeface="Cambria Math" panose="02040503050406030204" pitchFamily="18" charset="0"/>
                            </a:rPr>
                          </m:ctrlPr>
                        </m:dPr>
                        <m:e>
                          <m:r>
                            <a:rPr lang="en-US" i="1">
                              <a:latin typeface="Cambria Math" panose="02040503050406030204" pitchFamily="18" charset="0"/>
                            </a:rPr>
                            <m:t>𝜇</m:t>
                          </m:r>
                          <m:r>
                            <a:rPr lang="en-US">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𝜏</m:t>
                              </m:r>
                            </m:e>
                            <m:sup>
                              <m:r>
                                <a:rPr lang="en-US">
                                  <a:latin typeface="Cambria Math" panose="02040503050406030204" pitchFamily="18" charset="0"/>
                                </a:rPr>
                                <m:t>2</m:t>
                              </m:r>
                            </m:sup>
                          </m:sSup>
                        </m:e>
                      </m:d>
                    </m:oMath>
                  </m:oMathPara>
                </a14:m>
                <a:endParaRPr lang="en-US" dirty="0"/>
              </a:p>
              <a:p>
                <a:r>
                  <a:rPr lang="en-US" dirty="0"/>
                  <a:t>We can then construct the following prior: </a:t>
                </a: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𝜃</m:t>
                              </m:r>
                            </m:e>
                            <m:sub>
                              <m:r>
                                <a:rPr lang="en-US">
                                  <a:latin typeface="Cambria Math" panose="02040503050406030204" pitchFamily="18" charset="0"/>
                                </a:rPr>
                                <m:t>1</m:t>
                              </m:r>
                            </m:sub>
                          </m:sSub>
                          <m:r>
                            <a:rPr lang="en-US">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𝜃</m:t>
                              </m:r>
                            </m:e>
                            <m:sub>
                              <m:r>
                                <a:rPr lang="en-US" i="1">
                                  <a:latin typeface="Cambria Math" panose="02040503050406030204" pitchFamily="18" charset="0"/>
                                </a:rPr>
                                <m:t>𝐽</m:t>
                              </m:r>
                            </m:sub>
                          </m:sSub>
                        </m:e>
                      </m:d>
                      <m:r>
                        <a:rPr lang="en-US">
                          <a:latin typeface="Cambria Math" panose="02040503050406030204" pitchFamily="18" charset="0"/>
                        </a:rPr>
                        <m:t>=</m:t>
                      </m:r>
                      <m:nary>
                        <m:naryPr>
                          <m:limLoc m:val="undOvr"/>
                          <m:subHide m:val="on"/>
                          <m:supHide m:val="on"/>
                          <m:ctrlPr>
                            <a:rPr lang="en-US" i="1">
                              <a:latin typeface="Cambria Math" panose="02040503050406030204" pitchFamily="18" charset="0"/>
                            </a:rPr>
                          </m:ctrlPr>
                        </m:naryPr>
                        <m:sub/>
                        <m:sup/>
                        <m:e>
                          <m:r>
                            <a:rPr lang="en-US" i="1">
                              <a:latin typeface="Cambria Math" panose="02040503050406030204" pitchFamily="18" charset="0"/>
                            </a:rPr>
                            <m:t> </m:t>
                          </m:r>
                        </m:e>
                      </m:nary>
                      <m:nary>
                        <m:naryPr>
                          <m:chr m:val="∏"/>
                          <m:limLoc m:val="undOvr"/>
                          <m:grow m:val="on"/>
                          <m:supHide m:val="on"/>
                          <m:ctrlPr>
                            <a:rPr lang="en-US" i="1">
                              <a:latin typeface="Cambria Math" panose="02040503050406030204" pitchFamily="18" charset="0"/>
                            </a:rPr>
                          </m:ctrlPr>
                        </m:naryPr>
                        <m:sub>
                          <m:r>
                            <a:rPr lang="en-US" i="1">
                              <a:latin typeface="Cambria Math" panose="02040503050406030204" pitchFamily="18" charset="0"/>
                            </a:rPr>
                            <m:t>𝑗</m:t>
                          </m:r>
                        </m:sub>
                        <m:sup/>
                        <m:e>
                          <m:r>
                            <a:rPr lang="en-US">
                              <a:latin typeface="Cambria Math" panose="02040503050406030204" pitchFamily="18" charset="0"/>
                            </a:rPr>
                            <m:t> </m:t>
                          </m:r>
                        </m:e>
                      </m:nary>
                      <m:r>
                        <a:rPr lang="en-US" i="1">
                          <a:latin typeface="Cambria Math" panose="02040503050406030204" pitchFamily="18" charset="0"/>
                        </a:rPr>
                        <m:t>𝑁</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𝜃</m:t>
                              </m:r>
                            </m:e>
                            <m:sub>
                              <m:r>
                                <a:rPr lang="en-US" i="1">
                                  <a:latin typeface="Cambria Math" panose="02040503050406030204" pitchFamily="18" charset="0"/>
                                </a:rPr>
                                <m:t>𝑗</m:t>
                              </m:r>
                            </m:sub>
                          </m:sSub>
                          <m:r>
                            <a:rPr lang="en-US">
                              <a:latin typeface="Cambria Math" panose="02040503050406030204" pitchFamily="18" charset="0"/>
                            </a:rPr>
                            <m:t>∣</m:t>
                          </m:r>
                          <m:r>
                            <a:rPr lang="en-US" i="1">
                              <a:latin typeface="Cambria Math" panose="02040503050406030204" pitchFamily="18" charset="0"/>
                            </a:rPr>
                            <m:t>𝜇</m:t>
                          </m:r>
                          <m:r>
                            <a:rPr lang="en-US">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𝜏</m:t>
                              </m:r>
                            </m:e>
                            <m:sup>
                              <m:r>
                                <a:rPr lang="en-US">
                                  <a:latin typeface="Cambria Math" panose="02040503050406030204" pitchFamily="18" charset="0"/>
                                </a:rPr>
                                <m:t>2</m:t>
                              </m:r>
                            </m:sup>
                          </m:sSup>
                        </m:e>
                      </m:d>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𝜇</m:t>
                          </m:r>
                          <m:r>
                            <a:rPr lang="en-US">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𝜏</m:t>
                              </m:r>
                            </m:e>
                            <m:sup>
                              <m:r>
                                <a:rPr lang="en-US">
                                  <a:latin typeface="Cambria Math" panose="02040503050406030204" pitchFamily="18" charset="0"/>
                                </a:rPr>
                                <m:t>2</m:t>
                              </m:r>
                            </m:sup>
                          </m:sSup>
                        </m:e>
                      </m:d>
                      <m:r>
                        <a:rPr lang="en-US" i="1">
                          <a:latin typeface="Cambria Math" panose="02040503050406030204" pitchFamily="18" charset="0"/>
                        </a:rPr>
                        <m:t>𝑑</m:t>
                      </m:r>
                      <m:r>
                        <a:rPr lang="en-US" i="1">
                          <a:latin typeface="Cambria Math" panose="02040503050406030204" pitchFamily="18" charset="0"/>
                        </a:rPr>
                        <m:t>𝜇</m:t>
                      </m:r>
                      <m:r>
                        <a:rPr lang="en-US" i="1">
                          <a:latin typeface="Cambria Math" panose="02040503050406030204" pitchFamily="18" charset="0"/>
                        </a:rPr>
                        <m:t>𝑑</m:t>
                      </m:r>
                      <m:sSup>
                        <m:sSupPr>
                          <m:ctrlPr>
                            <a:rPr lang="en-US" i="1">
                              <a:latin typeface="Cambria Math" panose="02040503050406030204" pitchFamily="18" charset="0"/>
                            </a:rPr>
                          </m:ctrlPr>
                        </m:sSupPr>
                        <m:e>
                          <m:r>
                            <a:rPr lang="en-US" i="1">
                              <a:latin typeface="Cambria Math" panose="02040503050406030204" pitchFamily="18" charset="0"/>
                            </a:rPr>
                            <m:t>𝜏</m:t>
                          </m:r>
                        </m:e>
                        <m:sup>
                          <m:r>
                            <a:rPr lang="en-US">
                              <a:latin typeface="Cambria Math" panose="02040503050406030204" pitchFamily="18" charset="0"/>
                            </a:rPr>
                            <m:t>2</m:t>
                          </m:r>
                        </m:sup>
                      </m:sSup>
                    </m:oMath>
                  </m:oMathPara>
                </a14:m>
                <a:endParaRPr lang="en-US" dirty="0"/>
              </a:p>
              <a:p>
                <a:r>
                  <a:rPr lang="en-US" dirty="0"/>
                  <a:t>Assume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𝜃</m:t>
                        </m:r>
                      </m:e>
                      <m:sub>
                        <m:r>
                          <a:rPr lang="en-US" i="1">
                            <a:latin typeface="Cambria Math" panose="02040503050406030204" pitchFamily="18" charset="0"/>
                          </a:rPr>
                          <m:t>𝑗</m:t>
                        </m:r>
                      </m:sub>
                    </m:sSub>
                  </m:oMath>
                </a14:m>
                <a:r>
                  <a:rPr lang="en-US" dirty="0"/>
                  <a:t>’s are conditionally independent given </a:t>
                </a:r>
                <a14:m>
                  <m:oMath xmlns:m="http://schemas.openxmlformats.org/officeDocument/2006/math">
                    <m:r>
                      <a:rPr lang="en-US" b="0" i="0" smtClean="0">
                        <a:latin typeface="Cambria Math" panose="02040503050406030204" pitchFamily="18" charset="0"/>
                      </a:rPr>
                      <m:t>(</m:t>
                    </m:r>
                    <m:r>
                      <a:rPr lang="en-US" i="1">
                        <a:latin typeface="Cambria Math" panose="02040503050406030204" pitchFamily="18" charset="0"/>
                      </a:rPr>
                      <m:t>𝜇</m:t>
                    </m:r>
                    <m:r>
                      <a:rPr lang="en-US">
                        <a:latin typeface="Cambria Math" panose="02040503050406030204" pitchFamily="18" charset="0"/>
                      </a:rPr>
                      <m:t>,</m:t>
                    </m:r>
                    <m:r>
                      <a:rPr lang="en-US" i="1">
                        <a:latin typeface="Cambria Math" panose="02040503050406030204" pitchFamily="18" charset="0"/>
                      </a:rPr>
                      <m:t>𝜏</m:t>
                    </m:r>
                    <m:r>
                      <a:rPr lang="en-US" b="0" i="1" smtClean="0">
                        <a:latin typeface="Cambria Math" panose="02040503050406030204" pitchFamily="18" charset="0"/>
                      </a:rPr>
                      <m:t>)</m:t>
                    </m:r>
                  </m:oMath>
                </a14:m>
                <a:endParaRPr lang="en-US" dirty="0"/>
              </a:p>
            </p:txBody>
          </p:sp>
        </mc:Choice>
        <mc:Fallback xmlns="">
          <p:sp>
            <p:nvSpPr>
              <p:cNvPr id="3" name="Content Placeholder 2">
                <a:extLst>
                  <a:ext uri="{FF2B5EF4-FFF2-40B4-BE49-F238E27FC236}">
                    <a16:creationId xmlns:a16="http://schemas.microsoft.com/office/drawing/2014/main" id="{0898645C-18B0-CBA0-50D0-AC09004E4EF0}"/>
                  </a:ext>
                </a:extLst>
              </p:cNvPr>
              <p:cNvSpPr>
                <a:spLocks noGrp="1" noRot="1" noChangeAspect="1" noMove="1" noResize="1" noEditPoints="1" noAdjustHandles="1" noChangeArrowheads="1" noChangeShapeType="1" noTextEdit="1"/>
              </p:cNvSpPr>
              <p:nvPr>
                <p:ph idx="1"/>
              </p:nvPr>
            </p:nvSpPr>
            <p:spPr>
              <a:blipFill>
                <a:blip r:embed="rId3"/>
                <a:stretch>
                  <a:fillRect l="-1104" t="-13996" b="-31676"/>
                </a:stretch>
              </a:blipFill>
            </p:spPr>
            <p:txBody>
              <a:bodyPr/>
              <a:lstStyle/>
              <a:p>
                <a:r>
                  <a:rPr lang="en-US">
                    <a:noFill/>
                  </a:rPr>
                  <a:t> </a:t>
                </a:r>
              </a:p>
            </p:txBody>
          </p:sp>
        </mc:Fallback>
      </mc:AlternateContent>
    </p:spTree>
    <p:extLst>
      <p:ext uri="{BB962C8B-B14F-4D97-AF65-F5344CB8AC3E}">
        <p14:creationId xmlns:p14="http://schemas.microsoft.com/office/powerpoint/2010/main" val="1446407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B4E577-3F13-EC6F-1661-230AAFDAB62B}"/>
              </a:ext>
            </a:extLst>
          </p:cNvPr>
          <p:cNvSpPr>
            <a:spLocks noGrp="1"/>
          </p:cNvSpPr>
          <p:nvPr>
            <p:ph type="title"/>
          </p:nvPr>
        </p:nvSpPr>
        <p:spPr/>
        <p:txBody>
          <a:bodyPr/>
          <a:lstStyle/>
          <a:p>
            <a:r>
              <a:rPr lang="en-US" dirty="0"/>
              <a:t>Hyperprior</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0898645C-18B0-CBA0-50D0-AC09004E4EF0}"/>
                  </a:ext>
                </a:extLst>
              </p:cNvPr>
              <p:cNvSpPr>
                <a:spLocks noGrp="1"/>
              </p:cNvSpPr>
              <p:nvPr>
                <p:ph idx="1"/>
              </p:nvPr>
            </p:nvSpPr>
            <p:spPr>
              <a:xfrm>
                <a:off x="223907" y="2050699"/>
                <a:ext cx="7723622" cy="6888006"/>
              </a:xfrm>
            </p:spPr>
            <p:txBody>
              <a:bodyPr/>
              <a:lstStyle/>
              <a:p>
                <a:r>
                  <a:rPr lang="en-US" sz="3600" dirty="0"/>
                  <a:t>The joint prior can be written as </a:t>
                </a:r>
                <a14:m>
                  <m:oMath xmlns:m="http://schemas.openxmlformats.org/officeDocument/2006/math">
                    <m:r>
                      <a:rPr lang="en-US" sz="3600" i="1">
                        <a:latin typeface="Cambria Math" panose="02040503050406030204" pitchFamily="18" charset="0"/>
                      </a:rPr>
                      <m:t>𝑝</m:t>
                    </m:r>
                    <m:d>
                      <m:dPr>
                        <m:ctrlPr>
                          <a:rPr lang="en-US" sz="3600" i="1">
                            <a:latin typeface="Cambria Math" panose="02040503050406030204" pitchFamily="18" charset="0"/>
                          </a:rPr>
                        </m:ctrlPr>
                      </m:dPr>
                      <m:e>
                        <m:r>
                          <a:rPr lang="en-US" sz="3600" i="1">
                            <a:latin typeface="Cambria Math" panose="02040503050406030204" pitchFamily="18" charset="0"/>
                          </a:rPr>
                          <m:t>𝜇</m:t>
                        </m:r>
                        <m:r>
                          <a:rPr lang="en-US" sz="3600">
                            <a:latin typeface="Cambria Math" panose="02040503050406030204" pitchFamily="18" charset="0"/>
                          </a:rPr>
                          <m:t>,</m:t>
                        </m:r>
                        <m:sSup>
                          <m:sSupPr>
                            <m:ctrlPr>
                              <a:rPr lang="en-US" sz="3600" i="1">
                                <a:latin typeface="Cambria Math" panose="02040503050406030204" pitchFamily="18" charset="0"/>
                              </a:rPr>
                            </m:ctrlPr>
                          </m:sSupPr>
                          <m:e>
                            <m:r>
                              <a:rPr lang="en-US" sz="3600" i="1">
                                <a:latin typeface="Cambria Math" panose="02040503050406030204" pitchFamily="18" charset="0"/>
                              </a:rPr>
                              <m:t>𝜏</m:t>
                            </m:r>
                          </m:e>
                          <m:sup>
                            <m:r>
                              <a:rPr lang="en-US" sz="3600">
                                <a:latin typeface="Cambria Math" panose="02040503050406030204" pitchFamily="18" charset="0"/>
                              </a:rPr>
                              <m:t>2</m:t>
                            </m:r>
                          </m:sup>
                        </m:sSup>
                      </m:e>
                    </m:d>
                    <m:r>
                      <a:rPr lang="en-US" sz="3600">
                        <a:latin typeface="Cambria Math" panose="02040503050406030204" pitchFamily="18" charset="0"/>
                      </a:rPr>
                      <m:t>=</m:t>
                    </m:r>
                    <m:r>
                      <a:rPr lang="en-US" sz="3600" i="1">
                        <a:latin typeface="Cambria Math" panose="02040503050406030204" pitchFamily="18" charset="0"/>
                      </a:rPr>
                      <m:t>𝑝</m:t>
                    </m:r>
                    <m:d>
                      <m:dPr>
                        <m:ctrlPr>
                          <a:rPr lang="en-US" sz="3600" i="1">
                            <a:latin typeface="Cambria Math" panose="02040503050406030204" pitchFamily="18" charset="0"/>
                          </a:rPr>
                        </m:ctrlPr>
                      </m:dPr>
                      <m:e>
                        <m:r>
                          <a:rPr lang="en-US" sz="3600" i="1">
                            <a:latin typeface="Cambria Math" panose="02040503050406030204" pitchFamily="18" charset="0"/>
                          </a:rPr>
                          <m:t>𝜇</m:t>
                        </m:r>
                        <m:r>
                          <a:rPr lang="en-US" sz="3600">
                            <a:latin typeface="Cambria Math" panose="02040503050406030204" pitchFamily="18" charset="0"/>
                          </a:rPr>
                          <m:t>∣</m:t>
                        </m:r>
                        <m:sSup>
                          <m:sSupPr>
                            <m:ctrlPr>
                              <a:rPr lang="en-US" sz="3600" i="1">
                                <a:latin typeface="Cambria Math" panose="02040503050406030204" pitchFamily="18" charset="0"/>
                              </a:rPr>
                            </m:ctrlPr>
                          </m:sSupPr>
                          <m:e>
                            <m:r>
                              <a:rPr lang="en-US" sz="3600" i="1">
                                <a:latin typeface="Cambria Math" panose="02040503050406030204" pitchFamily="18" charset="0"/>
                              </a:rPr>
                              <m:t>𝜏</m:t>
                            </m:r>
                          </m:e>
                          <m:sup>
                            <m:r>
                              <a:rPr lang="en-US" sz="3600">
                                <a:latin typeface="Cambria Math" panose="02040503050406030204" pitchFamily="18" charset="0"/>
                              </a:rPr>
                              <m:t>2</m:t>
                            </m:r>
                          </m:sup>
                        </m:sSup>
                      </m:e>
                    </m:d>
                    <m:r>
                      <a:rPr lang="en-US" sz="3600" i="1">
                        <a:latin typeface="Cambria Math" panose="02040503050406030204" pitchFamily="18" charset="0"/>
                      </a:rPr>
                      <m:t>𝑝</m:t>
                    </m:r>
                    <m:d>
                      <m:dPr>
                        <m:ctrlPr>
                          <a:rPr lang="en-US" sz="3600" i="1">
                            <a:latin typeface="Cambria Math" panose="02040503050406030204" pitchFamily="18" charset="0"/>
                          </a:rPr>
                        </m:ctrlPr>
                      </m:dPr>
                      <m:e>
                        <m:sSup>
                          <m:sSupPr>
                            <m:ctrlPr>
                              <a:rPr lang="en-US" sz="3600" i="1">
                                <a:latin typeface="Cambria Math" panose="02040503050406030204" pitchFamily="18" charset="0"/>
                              </a:rPr>
                            </m:ctrlPr>
                          </m:sSupPr>
                          <m:e>
                            <m:r>
                              <a:rPr lang="en-US" sz="3600" i="1">
                                <a:latin typeface="Cambria Math" panose="02040503050406030204" pitchFamily="18" charset="0"/>
                              </a:rPr>
                              <m:t>𝜏</m:t>
                            </m:r>
                          </m:e>
                          <m:sup>
                            <m:r>
                              <a:rPr lang="en-US" sz="3600">
                                <a:latin typeface="Cambria Math" panose="02040503050406030204" pitchFamily="18" charset="0"/>
                              </a:rPr>
                              <m:t>2</m:t>
                            </m:r>
                          </m:sup>
                        </m:sSup>
                      </m:e>
                    </m:d>
                  </m:oMath>
                </a14:m>
                <a:r>
                  <a:rPr lang="en-US" sz="3600" dirty="0"/>
                  <a:t>. </a:t>
                </a:r>
              </a:p>
              <a:p>
                <a:r>
                  <a:rPr lang="en-US" sz="3600" dirty="0"/>
                  <a:t>We assign a noninformative uniform hyperprior distribution to </a:t>
                </a:r>
                <a14:m>
                  <m:oMath xmlns:m="http://schemas.openxmlformats.org/officeDocument/2006/math">
                    <m:r>
                      <a:rPr lang="en-US" sz="3600" i="1" smtClean="0">
                        <a:latin typeface="Cambria Math" panose="02040503050406030204" pitchFamily="18" charset="0"/>
                      </a:rPr>
                      <m:t>𝜇</m:t>
                    </m:r>
                  </m:oMath>
                </a14:m>
                <a:r>
                  <a:rPr lang="en-US" sz="3600" dirty="0"/>
                  <a:t> given </a:t>
                </a:r>
                <a14:m>
                  <m:oMath xmlns:m="http://schemas.openxmlformats.org/officeDocument/2006/math">
                    <m:r>
                      <a:rPr lang="en-US" sz="3600" i="1">
                        <a:latin typeface="Cambria Math" panose="02040503050406030204" pitchFamily="18" charset="0"/>
                      </a:rPr>
                      <m:t>𝜏</m:t>
                    </m:r>
                  </m:oMath>
                </a14:m>
                <a:r>
                  <a:rPr lang="en-US" sz="3600" dirty="0"/>
                  <a:t>.</a:t>
                </a:r>
              </a:p>
              <a:p>
                <a:pPr lvl="1"/>
                <a:r>
                  <a:rPr lang="en-US" sz="3200" dirty="0"/>
                  <a:t>For </a:t>
                </a:r>
                <a14:m>
                  <m:oMath xmlns:m="http://schemas.openxmlformats.org/officeDocument/2006/math">
                    <m:r>
                      <a:rPr lang="en-US" sz="3200" i="1">
                        <a:latin typeface="Cambria Math" panose="02040503050406030204" pitchFamily="18" charset="0"/>
                      </a:rPr>
                      <m:t>𝜇</m:t>
                    </m:r>
                  </m:oMath>
                </a14:m>
                <a:r>
                  <a:rPr lang="en-US" sz="3200" dirty="0"/>
                  <a:t>, a conditional flat prior is </a:t>
                </a:r>
                <a14:m>
                  <m:oMath xmlns:m="http://schemas.openxmlformats.org/officeDocument/2006/math">
                    <m:r>
                      <a:rPr lang="en-US" sz="3200" i="1">
                        <a:latin typeface="Cambria Math" panose="02040503050406030204" pitchFamily="18" charset="0"/>
                      </a:rPr>
                      <m:t>𝑝</m:t>
                    </m:r>
                    <m:d>
                      <m:dPr>
                        <m:ctrlPr>
                          <a:rPr lang="en-US" sz="3200" i="1">
                            <a:latin typeface="Cambria Math" panose="02040503050406030204" pitchFamily="18" charset="0"/>
                          </a:rPr>
                        </m:ctrlPr>
                      </m:dPr>
                      <m:e>
                        <m:r>
                          <a:rPr lang="en-US" sz="3200" i="1">
                            <a:latin typeface="Cambria Math" panose="02040503050406030204" pitchFamily="18" charset="0"/>
                          </a:rPr>
                          <m:t>𝜇</m:t>
                        </m:r>
                        <m:r>
                          <a:rPr lang="en-US" sz="3200">
                            <a:latin typeface="Cambria Math" panose="02040503050406030204" pitchFamily="18" charset="0"/>
                          </a:rPr>
                          <m:t>,</m:t>
                        </m:r>
                        <m:sSup>
                          <m:sSupPr>
                            <m:ctrlPr>
                              <a:rPr lang="en-US" sz="3200" i="1">
                                <a:latin typeface="Cambria Math" panose="02040503050406030204" pitchFamily="18" charset="0"/>
                              </a:rPr>
                            </m:ctrlPr>
                          </m:sSupPr>
                          <m:e>
                            <m:r>
                              <a:rPr lang="en-US" sz="3200" i="1">
                                <a:latin typeface="Cambria Math" panose="02040503050406030204" pitchFamily="18" charset="0"/>
                              </a:rPr>
                              <m:t>𝜏</m:t>
                            </m:r>
                          </m:e>
                          <m:sup>
                            <m:r>
                              <a:rPr lang="en-US" sz="3200">
                                <a:latin typeface="Cambria Math" panose="02040503050406030204" pitchFamily="18" charset="0"/>
                              </a:rPr>
                              <m:t>2</m:t>
                            </m:r>
                          </m:sup>
                        </m:sSup>
                      </m:e>
                    </m:d>
                    <m:r>
                      <a:rPr lang="en-US" sz="3200">
                        <a:latin typeface="Cambria Math" panose="02040503050406030204" pitchFamily="18" charset="0"/>
                      </a:rPr>
                      <m:t>∝</m:t>
                    </m:r>
                    <m:r>
                      <a:rPr lang="en-US" sz="3200" i="1">
                        <a:latin typeface="Cambria Math" panose="02040503050406030204" pitchFamily="18" charset="0"/>
                      </a:rPr>
                      <m:t>𝑝</m:t>
                    </m:r>
                    <m:d>
                      <m:dPr>
                        <m:ctrlPr>
                          <a:rPr lang="en-US" sz="3200" i="1">
                            <a:latin typeface="Cambria Math" panose="02040503050406030204" pitchFamily="18" charset="0"/>
                          </a:rPr>
                        </m:ctrlPr>
                      </m:dPr>
                      <m:e>
                        <m:sSup>
                          <m:sSupPr>
                            <m:ctrlPr>
                              <a:rPr lang="en-US" sz="3200" i="1">
                                <a:latin typeface="Cambria Math" panose="02040503050406030204" pitchFamily="18" charset="0"/>
                              </a:rPr>
                            </m:ctrlPr>
                          </m:sSupPr>
                          <m:e>
                            <m:r>
                              <a:rPr lang="en-US" sz="3200" i="1">
                                <a:latin typeface="Cambria Math" panose="02040503050406030204" pitchFamily="18" charset="0"/>
                              </a:rPr>
                              <m:t>𝜏</m:t>
                            </m:r>
                          </m:e>
                          <m:sup>
                            <m:r>
                              <a:rPr lang="en-US" sz="3200">
                                <a:latin typeface="Cambria Math" panose="02040503050406030204" pitchFamily="18" charset="0"/>
                              </a:rPr>
                              <m:t>2</m:t>
                            </m:r>
                          </m:sup>
                        </m:sSup>
                      </m:e>
                    </m:d>
                  </m:oMath>
                </a14:m>
                <a:r>
                  <a:rPr lang="en-US" sz="3200" dirty="0"/>
                  <a:t>.</a:t>
                </a:r>
              </a:p>
            </p:txBody>
          </p:sp>
        </mc:Choice>
        <mc:Fallback>
          <p:sp>
            <p:nvSpPr>
              <p:cNvPr id="3" name="Content Placeholder 2">
                <a:extLst>
                  <a:ext uri="{FF2B5EF4-FFF2-40B4-BE49-F238E27FC236}">
                    <a16:creationId xmlns:a16="http://schemas.microsoft.com/office/drawing/2014/main" id="{0898645C-18B0-CBA0-50D0-AC09004E4EF0}"/>
                  </a:ext>
                </a:extLst>
              </p:cNvPr>
              <p:cNvSpPr>
                <a:spLocks noGrp="1" noRot="1" noChangeAspect="1" noMove="1" noResize="1" noEditPoints="1" noAdjustHandles="1" noChangeArrowheads="1" noChangeShapeType="1" noTextEdit="1"/>
              </p:cNvSpPr>
              <p:nvPr>
                <p:ph idx="1"/>
              </p:nvPr>
            </p:nvSpPr>
            <p:spPr>
              <a:xfrm>
                <a:off x="223907" y="2050699"/>
                <a:ext cx="7723622" cy="6888006"/>
              </a:xfrm>
              <a:blipFill>
                <a:blip r:embed="rId3"/>
                <a:stretch>
                  <a:fillRect l="-1973" t="-1327" r="-316"/>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9DC79FAB-41AF-F56E-2B5A-3EECA7C70250}"/>
              </a:ext>
            </a:extLst>
          </p:cNvPr>
          <p:cNvPicPr>
            <a:picLocks noChangeAspect="1"/>
          </p:cNvPicPr>
          <p:nvPr/>
        </p:nvPicPr>
        <p:blipFill>
          <a:blip r:embed="rId4"/>
          <a:stretch>
            <a:fillRect/>
          </a:stretch>
        </p:blipFill>
        <p:spPr>
          <a:xfrm>
            <a:off x="7723622" y="2331780"/>
            <a:ext cx="10340471" cy="5623440"/>
          </a:xfrm>
          <a:prstGeom prst="rect">
            <a:avLst/>
          </a:prstGeom>
        </p:spPr>
      </p:pic>
    </p:spTree>
    <p:extLst>
      <p:ext uri="{BB962C8B-B14F-4D97-AF65-F5344CB8AC3E}">
        <p14:creationId xmlns:p14="http://schemas.microsoft.com/office/powerpoint/2010/main" val="298011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7BA7C7-071C-FA03-D902-F87F9A6AAC8F}"/>
              </a:ext>
            </a:extLst>
          </p:cNvPr>
          <p:cNvSpPr>
            <a:spLocks noGrp="1"/>
          </p:cNvSpPr>
          <p:nvPr>
            <p:ph type="title"/>
          </p:nvPr>
        </p:nvSpPr>
        <p:spPr/>
        <p:txBody>
          <a:bodyPr/>
          <a:lstStyle/>
          <a:p>
            <a:r>
              <a:rPr lang="en-US" dirty="0"/>
              <a:t>Joint Posterior of the Normal-Normal Model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8778519-D716-8F6F-242A-F1AAFD48A284}"/>
                  </a:ext>
                </a:extLst>
              </p:cNvPr>
              <p:cNvSpPr>
                <a:spLocks noGrp="1"/>
              </p:cNvSpPr>
              <p:nvPr>
                <p:ph idx="1"/>
              </p:nvPr>
            </p:nvSpPr>
            <p:spPr/>
            <p:txBody>
              <a:bodyPr/>
              <a:lstStyle/>
              <a:p>
                <a:r>
                  <a:rPr lang="en-US" dirty="0"/>
                  <a:t>Joint posterior</a:t>
                </a: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𝜃</m:t>
                          </m:r>
                          <m:r>
                            <a:rPr lang="en-US">
                              <a:latin typeface="Cambria Math" panose="02040503050406030204" pitchFamily="18" charset="0"/>
                            </a:rPr>
                            <m:t>,</m:t>
                          </m:r>
                          <m:r>
                            <a:rPr lang="en-US" i="1">
                              <a:latin typeface="Cambria Math" panose="02040503050406030204" pitchFamily="18" charset="0"/>
                            </a:rPr>
                            <m:t>𝜇</m:t>
                          </m:r>
                          <m:r>
                            <a:rPr lang="en-US">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𝜏</m:t>
                              </m:r>
                            </m:e>
                            <m:sup>
                              <m:r>
                                <a:rPr lang="en-US">
                                  <a:latin typeface="Cambria Math" panose="02040503050406030204" pitchFamily="18" charset="0"/>
                                </a:rPr>
                                <m:t>2</m:t>
                              </m:r>
                            </m:sup>
                          </m:sSup>
                          <m:r>
                            <a:rPr lang="en-US">
                              <a:latin typeface="Cambria Math" panose="02040503050406030204" pitchFamily="18" charset="0"/>
                            </a:rPr>
                            <m:t>∣</m:t>
                          </m:r>
                          <m:r>
                            <a:rPr lang="en-US" i="1">
                              <a:latin typeface="Cambria Math" panose="02040503050406030204" pitchFamily="18" charset="0"/>
                            </a:rPr>
                            <m:t>𝑦</m:t>
                          </m:r>
                        </m:e>
                      </m:d>
                      <m:r>
                        <a:rPr lang="en-US">
                          <a:latin typeface="Cambria Math" panose="02040503050406030204" pitchFamily="18" charset="0"/>
                        </a:rPr>
                        <m:t>∝</m:t>
                      </m:r>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𝜇</m:t>
                          </m:r>
                          <m:r>
                            <a:rPr lang="en-US">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𝜏</m:t>
                              </m:r>
                            </m:e>
                            <m:sup>
                              <m:r>
                                <a:rPr lang="en-US">
                                  <a:latin typeface="Cambria Math" panose="02040503050406030204" pitchFamily="18" charset="0"/>
                                </a:rPr>
                                <m:t>2</m:t>
                              </m:r>
                            </m:sup>
                          </m:sSup>
                        </m:e>
                      </m:d>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𝜃</m:t>
                          </m:r>
                          <m:r>
                            <a:rPr lang="en-US">
                              <a:latin typeface="Cambria Math" panose="02040503050406030204" pitchFamily="18" charset="0"/>
                            </a:rPr>
                            <m:t>∣</m:t>
                          </m:r>
                          <m:r>
                            <a:rPr lang="en-US" i="1">
                              <a:latin typeface="Cambria Math" panose="02040503050406030204" pitchFamily="18" charset="0"/>
                            </a:rPr>
                            <m:t>𝜇</m:t>
                          </m:r>
                          <m:r>
                            <a:rPr lang="en-US">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𝜏</m:t>
                              </m:r>
                            </m:e>
                            <m:sup>
                              <m:r>
                                <a:rPr lang="en-US">
                                  <a:latin typeface="Cambria Math" panose="02040503050406030204" pitchFamily="18" charset="0"/>
                                </a:rPr>
                                <m:t>2</m:t>
                              </m:r>
                            </m:sup>
                          </m:sSup>
                        </m:e>
                      </m:d>
                      <m:r>
                        <a:rPr lang="en-US" i="1">
                          <a:latin typeface="Cambria Math" panose="02040503050406030204" pitchFamily="18" charset="0"/>
                        </a:rPr>
                        <m:t>𝑝</m:t>
                      </m:r>
                      <m:r>
                        <a:rPr lang="en-US">
                          <a:latin typeface="Cambria Math" panose="02040503050406030204" pitchFamily="18" charset="0"/>
                        </a:rPr>
                        <m:t>(</m:t>
                      </m:r>
                      <m:r>
                        <a:rPr lang="en-US" i="1">
                          <a:latin typeface="Cambria Math" panose="02040503050406030204" pitchFamily="18" charset="0"/>
                        </a:rPr>
                        <m:t>𝑦</m:t>
                      </m:r>
                      <m:r>
                        <a:rPr lang="en-US">
                          <a:latin typeface="Cambria Math" panose="02040503050406030204" pitchFamily="18" charset="0"/>
                        </a:rPr>
                        <m:t>∣</m:t>
                      </m:r>
                      <m:r>
                        <a:rPr lang="en-US" i="1">
                          <a:latin typeface="Cambria Math" panose="02040503050406030204" pitchFamily="18" charset="0"/>
                        </a:rPr>
                        <m:t>𝜃</m:t>
                      </m:r>
                      <m:r>
                        <a:rPr lang="en-US">
                          <a:latin typeface="Cambria Math" panose="02040503050406030204" pitchFamily="18" charset="0"/>
                        </a:rPr>
                        <m:t>)</m:t>
                      </m:r>
                    </m:oMath>
                  </m:oMathPara>
                </a14:m>
                <a:endParaRPr lang="en-US" dirty="0"/>
              </a:p>
              <a:p>
                <a:pPr marL="0" indent="0">
                  <a:buNone/>
                </a:pPr>
                <a:r>
                  <a:rPr lang="en-US" dirty="0"/>
                  <a:t>for the normal-normal model is </a:t>
                </a: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𝜃</m:t>
                          </m:r>
                          <m:r>
                            <a:rPr lang="en-US">
                              <a:latin typeface="Cambria Math" panose="02040503050406030204" pitchFamily="18" charset="0"/>
                            </a:rPr>
                            <m:t>,</m:t>
                          </m:r>
                          <m:r>
                            <a:rPr lang="en-US" i="1">
                              <a:latin typeface="Cambria Math" panose="02040503050406030204" pitchFamily="18" charset="0"/>
                            </a:rPr>
                            <m:t>𝜇</m:t>
                          </m:r>
                          <m:r>
                            <a:rPr lang="en-US">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𝜏</m:t>
                              </m:r>
                            </m:e>
                            <m:sup>
                              <m:r>
                                <a:rPr lang="en-US">
                                  <a:latin typeface="Cambria Math" panose="02040503050406030204" pitchFamily="18" charset="0"/>
                                </a:rPr>
                                <m:t>2</m:t>
                              </m:r>
                            </m:sup>
                          </m:sSup>
                          <m:r>
                            <a:rPr lang="en-US">
                              <a:latin typeface="Cambria Math" panose="02040503050406030204" pitchFamily="18" charset="0"/>
                            </a:rPr>
                            <m:t>∣</m:t>
                          </m:r>
                          <m:r>
                            <a:rPr lang="en-US" i="1">
                              <a:latin typeface="Cambria Math" panose="02040503050406030204" pitchFamily="18" charset="0"/>
                            </a:rPr>
                            <m:t>𝑦</m:t>
                          </m:r>
                        </m:e>
                      </m:d>
                      <m:r>
                        <a:rPr lang="en-US">
                          <a:latin typeface="Cambria Math" panose="02040503050406030204" pitchFamily="18" charset="0"/>
                        </a:rPr>
                        <m:t>∝</m:t>
                      </m:r>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𝜇</m:t>
                          </m:r>
                          <m:r>
                            <a:rPr lang="en-US">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𝜏</m:t>
                              </m:r>
                            </m:e>
                            <m:sup>
                              <m:r>
                                <a:rPr lang="en-US">
                                  <a:latin typeface="Cambria Math" panose="02040503050406030204" pitchFamily="18" charset="0"/>
                                </a:rPr>
                                <m:t>2</m:t>
                              </m:r>
                            </m:sup>
                          </m:sSup>
                        </m:e>
                      </m:d>
                      <m:nary>
                        <m:naryPr>
                          <m:chr m:val="∏"/>
                          <m:limLoc m:val="undOvr"/>
                          <m:subHide m:val="on"/>
                          <m:supHide m:val="on"/>
                          <m:ctrlPr>
                            <a:rPr lang="en-US" i="1">
                              <a:latin typeface="Cambria Math" panose="02040503050406030204" pitchFamily="18" charset="0"/>
                            </a:rPr>
                          </m:ctrlPr>
                        </m:naryPr>
                        <m:sub/>
                        <m:sup/>
                        <m:e>
                          <m:r>
                            <a:rPr lang="en-US" i="1">
                              <a:latin typeface="Cambria Math" panose="02040503050406030204" pitchFamily="18" charset="0"/>
                            </a:rPr>
                            <m:t> </m:t>
                          </m:r>
                        </m:e>
                      </m:nary>
                      <m:r>
                        <a:rPr lang="en-US" i="1">
                          <a:latin typeface="Cambria Math" panose="02040503050406030204" pitchFamily="18" charset="0"/>
                        </a:rPr>
                        <m:t>𝑁</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𝜃</m:t>
                              </m:r>
                            </m:e>
                            <m:sub>
                              <m:r>
                                <a:rPr lang="en-US" i="1">
                                  <a:latin typeface="Cambria Math" panose="02040503050406030204" pitchFamily="18" charset="0"/>
                                </a:rPr>
                                <m:t>𝑗</m:t>
                              </m:r>
                            </m:sub>
                          </m:sSub>
                          <m:r>
                            <a:rPr lang="en-US">
                              <a:latin typeface="Cambria Math" panose="02040503050406030204" pitchFamily="18" charset="0"/>
                            </a:rPr>
                            <m:t>∣</m:t>
                          </m:r>
                          <m:r>
                            <a:rPr lang="en-US" i="1">
                              <a:latin typeface="Cambria Math" panose="02040503050406030204" pitchFamily="18" charset="0"/>
                            </a:rPr>
                            <m:t>𝜇</m:t>
                          </m:r>
                          <m:r>
                            <a:rPr lang="en-US">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𝜏</m:t>
                              </m:r>
                            </m:e>
                            <m:sup>
                              <m:r>
                                <a:rPr lang="en-US">
                                  <a:latin typeface="Cambria Math" panose="02040503050406030204" pitchFamily="18" charset="0"/>
                                </a:rPr>
                                <m:t>2</m:t>
                              </m:r>
                            </m:sup>
                          </m:sSup>
                        </m:e>
                      </m:d>
                      <m:nary>
                        <m:naryPr>
                          <m:chr m:val="∏"/>
                          <m:limLoc m:val="undOvr"/>
                          <m:subHide m:val="on"/>
                          <m:supHide m:val="on"/>
                          <m:ctrlPr>
                            <a:rPr lang="en-US" i="1">
                              <a:latin typeface="Cambria Math" panose="02040503050406030204" pitchFamily="18" charset="0"/>
                            </a:rPr>
                          </m:ctrlPr>
                        </m:naryPr>
                        <m:sub/>
                        <m:sup/>
                        <m:e>
                          <m:r>
                            <a:rPr lang="en-US" i="1">
                              <a:latin typeface="Cambria Math" panose="02040503050406030204" pitchFamily="18" charset="0"/>
                            </a:rPr>
                            <m:t> </m:t>
                          </m:r>
                        </m:e>
                      </m:nary>
                      <m:r>
                        <a:rPr lang="en-US" i="1">
                          <a:latin typeface="Cambria Math" panose="02040503050406030204" pitchFamily="18" charset="0"/>
                        </a:rPr>
                        <m:t>𝑁</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𝑦</m:t>
                                  </m:r>
                                </m:e>
                              </m:acc>
                            </m:e>
                            <m:sub>
                              <m:r>
                                <a:rPr lang="en-US">
                                  <a:latin typeface="Cambria Math" panose="02040503050406030204" pitchFamily="18" charset="0"/>
                                </a:rPr>
                                <m:t>⋅</m:t>
                              </m:r>
                              <m:r>
                                <a:rPr lang="en-US" i="1">
                                  <a:latin typeface="Cambria Math" panose="02040503050406030204" pitchFamily="18" charset="0"/>
                                </a:rPr>
                                <m:t>𝑗</m:t>
                              </m:r>
                            </m:sub>
                          </m:sSub>
                          <m:r>
                            <a:rPr lang="en-US">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𝜃</m:t>
                              </m:r>
                            </m:e>
                            <m:sub>
                              <m:r>
                                <a:rPr lang="en-US" i="1">
                                  <a:latin typeface="Cambria Math" panose="02040503050406030204" pitchFamily="18" charset="0"/>
                                </a:rPr>
                                <m:t>𝑗</m:t>
                              </m:r>
                            </m:sub>
                          </m:sSub>
                          <m:r>
                            <a:rPr lang="en-US">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𝜎</m:t>
                              </m:r>
                            </m:e>
                            <m:sub>
                              <m:r>
                                <a:rPr lang="en-US" i="1">
                                  <a:latin typeface="Cambria Math" panose="02040503050406030204" pitchFamily="18" charset="0"/>
                                </a:rPr>
                                <m:t>𝑗</m:t>
                              </m:r>
                            </m:sub>
                            <m:sup>
                              <m:r>
                                <a:rPr lang="en-US">
                                  <a:latin typeface="Cambria Math" panose="02040503050406030204" pitchFamily="18" charset="0"/>
                                </a:rPr>
                                <m:t>2</m:t>
                              </m:r>
                            </m:sup>
                          </m:sSubSup>
                        </m:e>
                      </m:d>
                    </m:oMath>
                  </m:oMathPara>
                </a14:m>
                <a:endParaRPr lang="en-US" dirty="0"/>
              </a:p>
            </p:txBody>
          </p:sp>
        </mc:Choice>
        <mc:Fallback xmlns="">
          <p:sp>
            <p:nvSpPr>
              <p:cNvPr id="3" name="Content Placeholder 2">
                <a:extLst>
                  <a:ext uri="{FF2B5EF4-FFF2-40B4-BE49-F238E27FC236}">
                    <a16:creationId xmlns:a16="http://schemas.microsoft.com/office/drawing/2014/main" id="{E8778519-D716-8F6F-242A-F1AAFD48A284}"/>
                  </a:ext>
                </a:extLst>
              </p:cNvPr>
              <p:cNvSpPr>
                <a:spLocks noGrp="1" noRot="1" noChangeAspect="1" noMove="1" noResize="1" noEditPoints="1" noAdjustHandles="1" noChangeArrowheads="1" noChangeShapeType="1" noTextEdit="1"/>
              </p:cNvSpPr>
              <p:nvPr>
                <p:ph idx="1"/>
              </p:nvPr>
            </p:nvSpPr>
            <p:spPr>
              <a:blipFill>
                <a:blip r:embed="rId3"/>
                <a:stretch>
                  <a:fillRect l="-1341" t="-1657" b="-1657"/>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0EC7D40A-BB90-7FF4-8D17-1F423F134053}"/>
              </a:ext>
            </a:extLst>
          </p:cNvPr>
          <p:cNvPicPr>
            <a:picLocks noChangeAspect="1"/>
          </p:cNvPicPr>
          <p:nvPr/>
        </p:nvPicPr>
        <p:blipFill>
          <a:blip r:embed="rId4"/>
          <a:stretch>
            <a:fillRect/>
          </a:stretch>
        </p:blipFill>
        <p:spPr>
          <a:xfrm>
            <a:off x="1567078" y="7305926"/>
            <a:ext cx="14892122" cy="2612224"/>
          </a:xfrm>
          <a:prstGeom prst="rect">
            <a:avLst/>
          </a:prstGeom>
        </p:spPr>
      </p:pic>
    </p:spTree>
    <p:extLst>
      <p:ext uri="{BB962C8B-B14F-4D97-AF65-F5344CB8AC3E}">
        <p14:creationId xmlns:p14="http://schemas.microsoft.com/office/powerpoint/2010/main" val="2552512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7BA7C7-071C-FA03-D902-F87F9A6AAC8F}"/>
              </a:ext>
            </a:extLst>
          </p:cNvPr>
          <p:cNvSpPr>
            <a:spLocks noGrp="1"/>
          </p:cNvSpPr>
          <p:nvPr>
            <p:ph type="title"/>
          </p:nvPr>
        </p:nvSpPr>
        <p:spPr/>
        <p:txBody>
          <a:bodyPr/>
          <a:lstStyle/>
          <a:p>
            <a:r>
              <a:rPr lang="en-US" dirty="0"/>
              <a:t>Conditional Posterior of Group Means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E8778519-D716-8F6F-242A-F1AAFD48A284}"/>
                  </a:ext>
                </a:extLst>
              </p:cNvPr>
              <p:cNvSpPr>
                <a:spLocks noGrp="1"/>
              </p:cNvSpPr>
              <p:nvPr>
                <p:ph idx="1"/>
              </p:nvPr>
            </p:nvSpPr>
            <p:spPr/>
            <p:txBody>
              <a:bodyPr/>
              <a:lstStyle/>
              <a:p>
                <a:r>
                  <a:rPr lang="en-US" dirty="0"/>
                  <a:t>For </a:t>
                </a:r>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𝜇</m:t>
                        </m:r>
                        <m:r>
                          <a:rPr lang="en-US">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𝜏</m:t>
                            </m:r>
                          </m:e>
                          <m:sup>
                            <m:r>
                              <a:rPr lang="en-US">
                                <a:latin typeface="Cambria Math" panose="02040503050406030204" pitchFamily="18" charset="0"/>
                              </a:rPr>
                              <m:t>2</m:t>
                            </m:r>
                          </m:sup>
                        </m:sSup>
                      </m:e>
                    </m:d>
                    <m:r>
                      <a:rPr lang="en-US">
                        <a:latin typeface="Cambria Math" panose="02040503050406030204" pitchFamily="18" charset="0"/>
                      </a:rPr>
                      <m:t>∝1</m:t>
                    </m:r>
                  </m:oMath>
                </a14:m>
                <a:r>
                  <a:rPr lang="en-US" dirty="0"/>
                  <a:t>, the conditional distributions of the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𝜃</m:t>
                        </m:r>
                      </m:e>
                      <m:sub>
                        <m:r>
                          <a:rPr lang="en-US" i="1">
                            <a:latin typeface="Cambria Math" panose="02040503050406030204" pitchFamily="18" charset="0"/>
                          </a:rPr>
                          <m:t>𝑗</m:t>
                        </m:r>
                      </m:sub>
                    </m:sSub>
                  </m:oMath>
                </a14:m>
                <a:r>
                  <a:rPr lang="en-US" dirty="0"/>
                  <a:t> given </a:t>
                </a:r>
                <a14:m>
                  <m:oMath xmlns:m="http://schemas.openxmlformats.org/officeDocument/2006/math">
                    <m:r>
                      <a:rPr lang="en-US" i="1">
                        <a:latin typeface="Cambria Math" panose="02040503050406030204" pitchFamily="18" charset="0"/>
                      </a:rPr>
                      <m:t>𝜇</m:t>
                    </m:r>
                    <m:r>
                      <a:rPr lang="en-US">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𝜏</m:t>
                        </m:r>
                      </m:e>
                      <m:sup>
                        <m:r>
                          <a:rPr lang="en-US">
                            <a:latin typeface="Cambria Math" panose="02040503050406030204" pitchFamily="18" charset="0"/>
                          </a:rPr>
                          <m:t>2</m:t>
                        </m:r>
                      </m:sup>
                    </m:sSup>
                    <m:r>
                      <a:rPr lang="en-US">
                        <a:latin typeface="Cambria Math" panose="02040503050406030204" pitchFamily="18" charset="0"/>
                      </a:rPr>
                      <m:t>,</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𝑦</m:t>
                            </m:r>
                          </m:e>
                        </m:acc>
                      </m:e>
                      <m:sub>
                        <m:r>
                          <a:rPr lang="en-US" i="1">
                            <a:latin typeface="Cambria Math" panose="02040503050406030204" pitchFamily="18" charset="0"/>
                          </a:rPr>
                          <m:t>𝑗</m:t>
                        </m:r>
                      </m:sub>
                    </m:sSub>
                  </m:oMath>
                </a14:m>
                <a:r>
                  <a:rPr lang="en-US" dirty="0"/>
                  <a:t> are independent, and  </a:t>
                </a:r>
              </a:p>
              <a:p>
                <a:pPr marL="0" indent="0">
                  <a:buNone/>
                </a:pPr>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𝜃</m:t>
                            </m:r>
                          </m:e>
                          <m:sub>
                            <m:r>
                              <a:rPr lang="en-US" i="1">
                                <a:latin typeface="Cambria Math" panose="02040503050406030204" pitchFamily="18" charset="0"/>
                              </a:rPr>
                              <m:t>𝑗</m:t>
                            </m:r>
                          </m:sub>
                        </m:sSub>
                        <m:r>
                          <a:rPr lang="en-US">
                            <a:latin typeface="Cambria Math" panose="02040503050406030204" pitchFamily="18" charset="0"/>
                          </a:rPr>
                          <m:t>∣</m:t>
                        </m:r>
                        <m:r>
                          <a:rPr lang="en-US" i="1">
                            <a:latin typeface="Cambria Math" panose="02040503050406030204" pitchFamily="18" charset="0"/>
                          </a:rPr>
                          <m:t>𝜇</m:t>
                        </m:r>
                        <m:r>
                          <a:rPr lang="en-US">
                            <a:latin typeface="Cambria Math" panose="02040503050406030204" pitchFamily="18" charset="0"/>
                          </a:rPr>
                          <m:t>,</m:t>
                        </m:r>
                        <m:r>
                          <a:rPr lang="en-US" i="1">
                            <a:latin typeface="Cambria Math" panose="02040503050406030204" pitchFamily="18" charset="0"/>
                          </a:rPr>
                          <m:t>𝜏</m:t>
                        </m:r>
                        <m:r>
                          <a:rPr lang="en-US">
                            <a:latin typeface="Cambria Math" panose="02040503050406030204" pitchFamily="18" charset="0"/>
                          </a:rPr>
                          <m:t>,</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𝑦</m:t>
                                </m:r>
                              </m:e>
                            </m:acc>
                          </m:e>
                          <m:sub>
                            <m:r>
                              <a:rPr lang="en-US">
                                <a:latin typeface="Cambria Math" panose="02040503050406030204" pitchFamily="18" charset="0"/>
                              </a:rPr>
                              <m:t>.</m:t>
                            </m:r>
                            <m:r>
                              <a:rPr lang="en-US" i="1">
                                <a:latin typeface="Cambria Math" panose="02040503050406030204" pitchFamily="18" charset="0"/>
                              </a:rPr>
                              <m:t>𝑗</m:t>
                            </m:r>
                          </m:sub>
                        </m:sSub>
                      </m:e>
                    </m:d>
                    <m:r>
                      <a:rPr lang="en-US">
                        <a:latin typeface="Cambria Math" panose="02040503050406030204" pitchFamily="18" charset="0"/>
                      </a:rPr>
                      <m:t>=</m:t>
                    </m:r>
                    <m:r>
                      <a:rPr lang="en-US" i="1">
                        <a:latin typeface="Cambria Math" panose="02040503050406030204" pitchFamily="18" charset="0"/>
                      </a:rPr>
                      <m:t>𝑁</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acc>
                              <m:accPr>
                                <m:chr m:val="ˆ"/>
                                <m:ctrlPr>
                                  <a:rPr lang="en-US" i="1">
                                    <a:latin typeface="Cambria Math" panose="02040503050406030204" pitchFamily="18" charset="0"/>
                                  </a:rPr>
                                </m:ctrlPr>
                              </m:accPr>
                              <m:e>
                                <m:r>
                                  <a:rPr lang="en-US" i="1">
                                    <a:latin typeface="Cambria Math" panose="02040503050406030204" pitchFamily="18" charset="0"/>
                                  </a:rPr>
                                  <m:t>𝜃</m:t>
                                </m:r>
                              </m:e>
                            </m:acc>
                          </m:e>
                          <m:sub>
                            <m:r>
                              <a:rPr lang="en-US" i="1">
                                <a:latin typeface="Cambria Math" panose="02040503050406030204" pitchFamily="18" charset="0"/>
                              </a:rPr>
                              <m:t>𝑗</m:t>
                            </m:r>
                          </m:sub>
                        </m:sSub>
                        <m:r>
                          <a:rPr lang="en-US">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𝑗</m:t>
                            </m:r>
                          </m:sub>
                        </m:sSub>
                      </m:e>
                    </m:d>
                    <m:r>
                      <a:rPr lang="en-US" b="0" i="0" smtClean="0">
                        <a:latin typeface="Cambria Math" panose="02040503050406030204" pitchFamily="18" charset="0"/>
                      </a:rPr>
                      <m:t>  </m:t>
                    </m:r>
                  </m:oMath>
                </a14:m>
                <a:r>
                  <a:rPr lang="en-US" dirty="0"/>
                  <a:t>with </a:t>
                </a:r>
              </a:p>
              <a:p>
                <a:pPr marL="0" indent="0">
                  <a:buNone/>
                </a:pPr>
                <a14:m>
                  <m:oMathPara xmlns:m="http://schemas.openxmlformats.org/officeDocument/2006/math">
                    <m:oMathParaPr>
                      <m:jc m:val="left"/>
                    </m:oMathParaPr>
                    <m:oMath xmlns:m="http://schemas.openxmlformats.org/officeDocument/2006/math">
                      <m:sSub>
                        <m:sSubPr>
                          <m:ctrlPr>
                            <a:rPr lang="en-US" i="1">
                              <a:latin typeface="Cambria Math" panose="02040503050406030204" pitchFamily="18" charset="0"/>
                            </a:rPr>
                          </m:ctrlPr>
                        </m:sSubPr>
                        <m:e>
                          <m:acc>
                            <m:accPr>
                              <m:chr m:val="ˆ"/>
                              <m:ctrlPr>
                                <a:rPr lang="en-US" i="1">
                                  <a:latin typeface="Cambria Math" panose="02040503050406030204" pitchFamily="18" charset="0"/>
                                </a:rPr>
                              </m:ctrlPr>
                            </m:accPr>
                            <m:e>
                              <m:r>
                                <a:rPr lang="en-US" i="1">
                                  <a:latin typeface="Cambria Math" panose="02040503050406030204" pitchFamily="18" charset="0"/>
                                </a:rPr>
                                <m:t>𝜃</m:t>
                              </m:r>
                            </m:e>
                          </m:acc>
                        </m:e>
                        <m:sub>
                          <m:r>
                            <a:rPr lang="en-US" i="1">
                              <a:latin typeface="Cambria Math" panose="02040503050406030204" pitchFamily="18" charset="0"/>
                            </a:rPr>
                            <m:t>𝑗</m:t>
                          </m:r>
                        </m:sub>
                      </m:sSub>
                      <m:r>
                        <a:rPr lang="en-US">
                          <a:latin typeface="Cambria Math" panose="02040503050406030204" pitchFamily="18" charset="0"/>
                        </a:rPr>
                        <m:t>=</m:t>
                      </m:r>
                      <m:f>
                        <m:fPr>
                          <m:ctrlPr>
                            <a:rPr lang="en-US" i="1">
                              <a:latin typeface="Cambria Math" panose="02040503050406030204" pitchFamily="18" charset="0"/>
                            </a:rPr>
                          </m:ctrlPr>
                        </m:fPr>
                        <m:num>
                          <m:sSubSup>
                            <m:sSubSupPr>
                              <m:ctrlPr>
                                <a:rPr lang="en-US" i="1">
                                  <a:latin typeface="Cambria Math" panose="02040503050406030204" pitchFamily="18" charset="0"/>
                                </a:rPr>
                              </m:ctrlPr>
                            </m:sSubSupPr>
                            <m:e>
                              <m:r>
                                <a:rPr lang="en-US" i="1">
                                  <a:latin typeface="Cambria Math" panose="02040503050406030204" pitchFamily="18" charset="0"/>
                                </a:rPr>
                                <m:t>𝜎</m:t>
                              </m:r>
                            </m:e>
                            <m:sub>
                              <m:r>
                                <a:rPr lang="en-US" i="1">
                                  <a:latin typeface="Cambria Math" panose="02040503050406030204" pitchFamily="18" charset="0"/>
                                </a:rPr>
                                <m:t>𝑗</m:t>
                              </m:r>
                            </m:sub>
                            <m:sup>
                              <m:r>
                                <a:rPr lang="en-US">
                                  <a:latin typeface="Cambria Math" panose="02040503050406030204" pitchFamily="18" charset="0"/>
                                </a:rPr>
                                <m:t>2</m:t>
                              </m:r>
                            </m:sup>
                          </m:sSubSup>
                          <m:r>
                            <a:rPr lang="en-US" i="1">
                              <a:latin typeface="Cambria Math" panose="02040503050406030204" pitchFamily="18" charset="0"/>
                            </a:rPr>
                            <m:t>𝜇</m:t>
                          </m:r>
                          <m:r>
                            <a:rPr lang="en-US">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𝜏</m:t>
                              </m:r>
                            </m:e>
                            <m:sup>
                              <m:r>
                                <a:rPr lang="en-US">
                                  <a:latin typeface="Cambria Math" panose="02040503050406030204" pitchFamily="18" charset="0"/>
                                </a:rPr>
                                <m:t>2</m:t>
                              </m:r>
                            </m:sup>
                          </m:sSup>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𝑦</m:t>
                                  </m:r>
                                </m:e>
                              </m:acc>
                            </m:e>
                            <m:sub>
                              <m:r>
                                <a:rPr lang="en-US">
                                  <a:latin typeface="Cambria Math" panose="02040503050406030204" pitchFamily="18" charset="0"/>
                                </a:rPr>
                                <m:t>.</m:t>
                              </m:r>
                              <m:r>
                                <a:rPr lang="en-US" i="1">
                                  <a:latin typeface="Cambria Math" panose="02040503050406030204" pitchFamily="18" charset="0"/>
                                </a:rPr>
                                <m:t>𝑗</m:t>
                              </m:r>
                            </m:sub>
                          </m:sSub>
                        </m:num>
                        <m:den>
                          <m:sSubSup>
                            <m:sSubSupPr>
                              <m:ctrlPr>
                                <a:rPr lang="en-US" i="1">
                                  <a:latin typeface="Cambria Math" panose="02040503050406030204" pitchFamily="18" charset="0"/>
                                </a:rPr>
                              </m:ctrlPr>
                            </m:sSubSupPr>
                            <m:e>
                              <m:r>
                                <a:rPr lang="en-US" i="1">
                                  <a:latin typeface="Cambria Math" panose="02040503050406030204" pitchFamily="18" charset="0"/>
                                </a:rPr>
                                <m:t>𝜎</m:t>
                              </m:r>
                            </m:e>
                            <m:sub>
                              <m:r>
                                <a:rPr lang="en-US" i="1">
                                  <a:latin typeface="Cambria Math" panose="02040503050406030204" pitchFamily="18" charset="0"/>
                                </a:rPr>
                                <m:t>𝑗</m:t>
                              </m:r>
                            </m:sub>
                            <m:sup>
                              <m:r>
                                <a:rPr lang="en-US">
                                  <a:latin typeface="Cambria Math" panose="02040503050406030204" pitchFamily="18" charset="0"/>
                                </a:rPr>
                                <m:t>2</m:t>
                              </m:r>
                            </m:sup>
                          </m:sSubSup>
                          <m:r>
                            <a:rPr lang="en-US">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𝜏</m:t>
                              </m:r>
                            </m:e>
                            <m:sup>
                              <m:r>
                                <a:rPr lang="en-US">
                                  <a:latin typeface="Cambria Math" panose="02040503050406030204" pitchFamily="18" charset="0"/>
                                </a:rPr>
                                <m:t>2</m:t>
                              </m:r>
                            </m:sup>
                          </m:sSup>
                        </m:den>
                      </m:f>
                      <m:r>
                        <a:rPr lang="en-US">
                          <a:latin typeface="Cambria Math" panose="02040503050406030204" pitchFamily="18" charset="0"/>
                        </a:rPr>
                        <m:t>,</m:t>
                      </m:r>
                      <m:box>
                        <m:boxPr>
                          <m:ctrlPr>
                            <a:rPr lang="en-US" i="1">
                              <a:latin typeface="Cambria Math" panose="02040503050406030204" pitchFamily="18" charset="0"/>
                            </a:rPr>
                          </m:ctrlPr>
                        </m:boxPr>
                        <m:e>
                          <m:r>
                            <a:rPr lang="en-US">
                              <a:latin typeface="Cambria Math" panose="02040503050406030204" pitchFamily="18" charset="0"/>
                            </a:rPr>
                            <m:t> </m:t>
                          </m:r>
                        </m:e>
                      </m:box>
                      <m:sSubSup>
                        <m:sSubSupPr>
                          <m:ctrlPr>
                            <a:rPr lang="en-US" i="1">
                              <a:latin typeface="Cambria Math" panose="02040503050406030204" pitchFamily="18" charset="0"/>
                            </a:rPr>
                          </m:ctrlPr>
                        </m:sSubSupPr>
                        <m:e>
                          <m:r>
                            <a:rPr lang="en-US" i="1">
                              <a:latin typeface="Cambria Math" panose="02040503050406030204" pitchFamily="18" charset="0"/>
                            </a:rPr>
                            <m:t>𝑉</m:t>
                          </m:r>
                        </m:e>
                        <m:sub>
                          <m:r>
                            <a:rPr lang="en-US" i="1">
                              <a:latin typeface="Cambria Math" panose="02040503050406030204" pitchFamily="18" charset="0"/>
                            </a:rPr>
                            <m:t>𝑗</m:t>
                          </m:r>
                        </m:sub>
                        <m:sup>
                          <m:r>
                            <a:rPr lang="en-US" i="1">
                              <a:latin typeface="Cambria Math" panose="02040503050406030204" pitchFamily="18" charset="0"/>
                            </a:rPr>
                            <m:t>−</m:t>
                          </m:r>
                          <m:r>
                            <a:rPr lang="en-US">
                              <a:latin typeface="Cambria Math" panose="02040503050406030204" pitchFamily="18" charset="0"/>
                            </a:rPr>
                            <m:t>1</m:t>
                          </m:r>
                        </m:sup>
                      </m:sSubSup>
                      <m:r>
                        <a:rPr lang="en-US">
                          <a:latin typeface="Cambria Math" panose="02040503050406030204" pitchFamily="18" charset="0"/>
                        </a:rPr>
                        <m:t>=</m:t>
                      </m:r>
                      <m:f>
                        <m:fPr>
                          <m:ctrlPr>
                            <a:rPr lang="en-US" i="1">
                              <a:latin typeface="Cambria Math" panose="02040503050406030204" pitchFamily="18" charset="0"/>
                            </a:rPr>
                          </m:ctrlPr>
                        </m:fPr>
                        <m:num>
                          <m:r>
                            <a:rPr lang="en-US">
                              <a:latin typeface="Cambria Math" panose="02040503050406030204" pitchFamily="18" charset="0"/>
                            </a:rPr>
                            <m:t>1</m:t>
                          </m:r>
                        </m:num>
                        <m:den>
                          <m:sSubSup>
                            <m:sSubSupPr>
                              <m:ctrlPr>
                                <a:rPr lang="en-US" i="1">
                                  <a:latin typeface="Cambria Math" panose="02040503050406030204" pitchFamily="18" charset="0"/>
                                </a:rPr>
                              </m:ctrlPr>
                            </m:sSubSupPr>
                            <m:e>
                              <m:r>
                                <a:rPr lang="en-US" i="1">
                                  <a:latin typeface="Cambria Math" panose="02040503050406030204" pitchFamily="18" charset="0"/>
                                </a:rPr>
                                <m:t>𝜎</m:t>
                              </m:r>
                            </m:e>
                            <m:sub>
                              <m:r>
                                <a:rPr lang="en-US" i="1">
                                  <a:latin typeface="Cambria Math" panose="02040503050406030204" pitchFamily="18" charset="0"/>
                                </a:rPr>
                                <m:t>𝑗</m:t>
                              </m:r>
                            </m:sub>
                            <m:sup>
                              <m:r>
                                <a:rPr lang="en-US">
                                  <a:latin typeface="Cambria Math" panose="02040503050406030204" pitchFamily="18" charset="0"/>
                                </a:rPr>
                                <m:t>2</m:t>
                              </m:r>
                            </m:sup>
                          </m:sSubSup>
                        </m:den>
                      </m:f>
                      <m:r>
                        <a:rPr lang="en-US">
                          <a:latin typeface="Cambria Math" panose="02040503050406030204" pitchFamily="18" charset="0"/>
                        </a:rPr>
                        <m:t>+</m:t>
                      </m:r>
                      <m:f>
                        <m:fPr>
                          <m:ctrlPr>
                            <a:rPr lang="en-US" i="1">
                              <a:latin typeface="Cambria Math" panose="02040503050406030204" pitchFamily="18" charset="0"/>
                            </a:rPr>
                          </m:ctrlPr>
                        </m:fPr>
                        <m:num>
                          <m:r>
                            <a:rPr lang="en-US">
                              <a:latin typeface="Cambria Math" panose="02040503050406030204" pitchFamily="18" charset="0"/>
                            </a:rPr>
                            <m:t>1</m:t>
                          </m:r>
                        </m:num>
                        <m:den>
                          <m:sSup>
                            <m:sSupPr>
                              <m:ctrlPr>
                                <a:rPr lang="en-US" i="1">
                                  <a:latin typeface="Cambria Math" panose="02040503050406030204" pitchFamily="18" charset="0"/>
                                </a:rPr>
                              </m:ctrlPr>
                            </m:sSupPr>
                            <m:e>
                              <m:r>
                                <a:rPr lang="en-US" i="1">
                                  <a:latin typeface="Cambria Math" panose="02040503050406030204" pitchFamily="18" charset="0"/>
                                </a:rPr>
                                <m:t>𝜏</m:t>
                              </m:r>
                            </m:e>
                            <m:sup>
                              <m:r>
                                <a:rPr lang="en-US">
                                  <a:latin typeface="Cambria Math" panose="02040503050406030204" pitchFamily="18" charset="0"/>
                                </a:rPr>
                                <m:t>2</m:t>
                              </m:r>
                            </m:sup>
                          </m:sSup>
                        </m:den>
                      </m:f>
                    </m:oMath>
                  </m:oMathPara>
                </a14:m>
                <a:endParaRPr lang="en-US" dirty="0"/>
              </a:p>
            </p:txBody>
          </p:sp>
        </mc:Choice>
        <mc:Fallback>
          <p:sp>
            <p:nvSpPr>
              <p:cNvPr id="3" name="Content Placeholder 2">
                <a:extLst>
                  <a:ext uri="{FF2B5EF4-FFF2-40B4-BE49-F238E27FC236}">
                    <a16:creationId xmlns:a16="http://schemas.microsoft.com/office/drawing/2014/main" id="{E8778519-D716-8F6F-242A-F1AAFD48A284}"/>
                  </a:ext>
                </a:extLst>
              </p:cNvPr>
              <p:cNvSpPr>
                <a:spLocks noGrp="1" noRot="1" noChangeAspect="1" noMove="1" noResize="1" noEditPoints="1" noAdjustHandles="1" noChangeArrowheads="1" noChangeShapeType="1" noTextEdit="1"/>
              </p:cNvSpPr>
              <p:nvPr>
                <p:ph idx="1"/>
              </p:nvPr>
            </p:nvSpPr>
            <p:spPr>
              <a:blipFill>
                <a:blip r:embed="rId3"/>
                <a:stretch>
                  <a:fillRect l="-1099" t="-1681"/>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0196FCDD-0AF4-1E5C-3821-F8435794332C}"/>
              </a:ext>
            </a:extLst>
          </p:cNvPr>
          <p:cNvPicPr>
            <a:picLocks noChangeAspect="1"/>
          </p:cNvPicPr>
          <p:nvPr/>
        </p:nvPicPr>
        <p:blipFill>
          <a:blip r:embed="rId4"/>
          <a:stretch>
            <a:fillRect/>
          </a:stretch>
        </p:blipFill>
        <p:spPr>
          <a:xfrm>
            <a:off x="8750370" y="3790731"/>
            <a:ext cx="9486938" cy="4445570"/>
          </a:xfrm>
          <a:prstGeom prst="rect">
            <a:avLst/>
          </a:prstGeom>
        </p:spPr>
      </p:pic>
    </p:spTree>
    <p:extLst>
      <p:ext uri="{BB962C8B-B14F-4D97-AF65-F5344CB8AC3E}">
        <p14:creationId xmlns:p14="http://schemas.microsoft.com/office/powerpoint/2010/main" val="2688417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9CB4A-D6E3-37DB-61E9-3F90A076840C}"/>
              </a:ext>
            </a:extLst>
          </p:cNvPr>
          <p:cNvSpPr>
            <a:spLocks noGrp="1"/>
          </p:cNvSpPr>
          <p:nvPr>
            <p:ph type="title"/>
          </p:nvPr>
        </p:nvSpPr>
        <p:spPr/>
        <p:txBody>
          <a:bodyPr/>
          <a:lstStyle/>
          <a:p>
            <a:r>
              <a:rPr lang="en-US" dirty="0"/>
              <a:t>Marginal Posterior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4DEEB80-536A-C4F2-8223-17978A3B9A66}"/>
                  </a:ext>
                </a:extLst>
              </p:cNvPr>
              <p:cNvSpPr>
                <a:spLocks noGrp="1"/>
              </p:cNvSpPr>
              <p:nvPr>
                <p:ph idx="1"/>
              </p:nvPr>
            </p:nvSpPr>
            <p:spPr/>
            <p:txBody>
              <a:bodyPr/>
              <a:lstStyle/>
              <a:p>
                <a:r>
                  <a:rPr lang="en-US" dirty="0"/>
                  <a:t>To compute </a:t>
                </a:r>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𝜇</m:t>
                        </m:r>
                        <m:r>
                          <a:rPr lang="en-US">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𝜏</m:t>
                            </m:r>
                          </m:e>
                          <m:sup>
                            <m:r>
                              <a:rPr lang="en-US">
                                <a:latin typeface="Cambria Math" panose="02040503050406030204" pitchFamily="18" charset="0"/>
                              </a:rPr>
                              <m:t>2</m:t>
                            </m:r>
                          </m:sup>
                        </m:sSup>
                        <m:r>
                          <a:rPr lang="en-US">
                            <a:latin typeface="Cambria Math" panose="02040503050406030204" pitchFamily="18" charset="0"/>
                          </a:rPr>
                          <m:t>∣</m:t>
                        </m:r>
                        <m:r>
                          <a:rPr lang="en-US" i="1">
                            <a:latin typeface="Cambria Math" panose="02040503050406030204" pitchFamily="18" charset="0"/>
                          </a:rPr>
                          <m:t>𝑦</m:t>
                        </m:r>
                      </m:e>
                    </m:d>
                  </m:oMath>
                </a14:m>
                <a:r>
                  <a:rPr lang="en-US" dirty="0"/>
                  <a:t> we would typically either integrate </a:t>
                </a:r>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𝜇</m:t>
                        </m:r>
                        <m:r>
                          <a:rPr lang="en-US">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𝜏</m:t>
                            </m:r>
                          </m:e>
                          <m:sup>
                            <m:r>
                              <a:rPr lang="en-US">
                                <a:latin typeface="Cambria Math" panose="02040503050406030204" pitchFamily="18" charset="0"/>
                              </a:rPr>
                              <m:t>2</m:t>
                            </m:r>
                          </m:sup>
                        </m:sSup>
                        <m:r>
                          <a:rPr lang="en-US">
                            <a:latin typeface="Cambria Math" panose="02040503050406030204" pitchFamily="18" charset="0"/>
                          </a:rPr>
                          <m:t>,</m:t>
                        </m:r>
                        <m:r>
                          <a:rPr lang="en-US" i="1">
                            <a:latin typeface="Cambria Math" panose="02040503050406030204" pitchFamily="18" charset="0"/>
                          </a:rPr>
                          <m:t>𝜃</m:t>
                        </m:r>
                        <m:r>
                          <a:rPr lang="en-US">
                            <a:latin typeface="Cambria Math" panose="02040503050406030204" pitchFamily="18" charset="0"/>
                          </a:rPr>
                          <m:t>∣</m:t>
                        </m:r>
                        <m:r>
                          <a:rPr lang="en-US" i="1">
                            <a:latin typeface="Cambria Math" panose="02040503050406030204" pitchFamily="18" charset="0"/>
                          </a:rPr>
                          <m:t>𝑦</m:t>
                        </m:r>
                      </m:e>
                    </m:d>
                  </m:oMath>
                </a14:m>
                <a:r>
                  <a:rPr lang="en-US" dirty="0"/>
                  <a:t> with respect to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𝜃</m:t>
                        </m:r>
                      </m:e>
                      <m:sub>
                        <m:r>
                          <a:rPr lang="en-US">
                            <a:latin typeface="Cambria Math" panose="02040503050406030204" pitchFamily="18" charset="0"/>
                          </a:rPr>
                          <m:t>1</m:t>
                        </m:r>
                      </m:sub>
                    </m:sSub>
                    <m:r>
                      <a:rPr lang="en-US">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𝜃</m:t>
                        </m:r>
                      </m:e>
                      <m:sub>
                        <m:r>
                          <a:rPr lang="en-US" i="1">
                            <a:latin typeface="Cambria Math" panose="02040503050406030204" pitchFamily="18" charset="0"/>
                          </a:rPr>
                          <m:t>𝐽</m:t>
                        </m:r>
                      </m:sub>
                    </m:sSub>
                  </m:oMath>
                </a14:m>
                <a:r>
                  <a:rPr lang="en-US" dirty="0"/>
                  <a:t> </a:t>
                </a:r>
              </a:p>
              <a:p>
                <a:r>
                  <a:rPr lang="en-US" dirty="0"/>
                  <a:t>Or we would use the algebraic approach</a:t>
                </a: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𝜇</m:t>
                          </m:r>
                          <m:r>
                            <a:rPr lang="en-US">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𝜏</m:t>
                              </m:r>
                            </m:e>
                            <m:sup>
                              <m:r>
                                <a:rPr lang="en-US">
                                  <a:latin typeface="Cambria Math" panose="02040503050406030204" pitchFamily="18" charset="0"/>
                                </a:rPr>
                                <m:t>2</m:t>
                              </m:r>
                            </m:sup>
                          </m:sSup>
                          <m:r>
                            <a:rPr lang="en-US">
                              <a:latin typeface="Cambria Math" panose="02040503050406030204" pitchFamily="18" charset="0"/>
                            </a:rPr>
                            <m:t>∣</m:t>
                          </m:r>
                          <m:r>
                            <a:rPr lang="en-US" i="1">
                              <a:latin typeface="Cambria Math" panose="02040503050406030204" pitchFamily="18" charset="0"/>
                            </a:rPr>
                            <m:t>𝑦</m:t>
                          </m:r>
                        </m:e>
                      </m:d>
                      <m:r>
                        <a:rPr lang="en-US">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𝜇</m:t>
                              </m:r>
                              <m:r>
                                <a:rPr lang="en-US">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𝜏</m:t>
                                  </m:r>
                                </m:e>
                                <m:sup>
                                  <m:r>
                                    <a:rPr lang="en-US">
                                      <a:latin typeface="Cambria Math" panose="02040503050406030204" pitchFamily="18" charset="0"/>
                                    </a:rPr>
                                    <m:t>2</m:t>
                                  </m:r>
                                </m:sup>
                              </m:sSup>
                              <m:r>
                                <a:rPr lang="en-US">
                                  <a:latin typeface="Cambria Math" panose="02040503050406030204" pitchFamily="18" charset="0"/>
                                </a:rPr>
                                <m:t>,</m:t>
                              </m:r>
                              <m:r>
                                <a:rPr lang="en-US" i="1">
                                  <a:latin typeface="Cambria Math" panose="02040503050406030204" pitchFamily="18" charset="0"/>
                                </a:rPr>
                                <m:t>𝜃</m:t>
                              </m:r>
                              <m:r>
                                <a:rPr lang="en-US">
                                  <a:latin typeface="Cambria Math" panose="02040503050406030204" pitchFamily="18" charset="0"/>
                                </a:rPr>
                                <m:t>∣</m:t>
                              </m:r>
                              <m:r>
                                <a:rPr lang="en-US" i="1">
                                  <a:latin typeface="Cambria Math" panose="02040503050406030204" pitchFamily="18" charset="0"/>
                                </a:rPr>
                                <m:t>𝑦</m:t>
                              </m:r>
                            </m:e>
                          </m:d>
                        </m:num>
                        <m:den>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𝜃</m:t>
                              </m:r>
                              <m:r>
                                <a:rPr lang="en-US">
                                  <a:latin typeface="Cambria Math" panose="02040503050406030204" pitchFamily="18" charset="0"/>
                                </a:rPr>
                                <m:t>∣</m:t>
                              </m:r>
                              <m:r>
                                <a:rPr lang="en-US" i="1">
                                  <a:latin typeface="Cambria Math" panose="02040503050406030204" pitchFamily="18" charset="0"/>
                                </a:rPr>
                                <m:t>𝜇</m:t>
                              </m:r>
                              <m:r>
                                <a:rPr lang="en-US">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𝜏</m:t>
                                  </m:r>
                                </m:e>
                                <m:sup>
                                  <m:r>
                                    <a:rPr lang="en-US">
                                      <a:latin typeface="Cambria Math" panose="02040503050406030204" pitchFamily="18" charset="0"/>
                                    </a:rPr>
                                    <m:t>2</m:t>
                                  </m:r>
                                </m:sup>
                              </m:sSup>
                              <m:r>
                                <a:rPr lang="en-US">
                                  <a:latin typeface="Cambria Math" panose="02040503050406030204" pitchFamily="18" charset="0"/>
                                </a:rPr>
                                <m:t>,</m:t>
                              </m:r>
                              <m:r>
                                <a:rPr lang="en-US" i="1">
                                  <a:latin typeface="Cambria Math" panose="02040503050406030204" pitchFamily="18" charset="0"/>
                                </a:rPr>
                                <m:t>𝑦</m:t>
                              </m:r>
                            </m:e>
                          </m:d>
                        </m:den>
                      </m:f>
                    </m:oMath>
                  </m:oMathPara>
                </a14:m>
                <a:endParaRPr lang="en-US" dirty="0"/>
              </a:p>
              <a:p>
                <a:r>
                  <a:rPr lang="en-US" dirty="0"/>
                  <a:t>We could also compute the marginal posterior </a:t>
                </a:r>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𝜇</m:t>
                        </m:r>
                        <m:r>
                          <a:rPr lang="en-US">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𝜏</m:t>
                            </m:r>
                          </m:e>
                          <m:sup>
                            <m:r>
                              <a:rPr lang="en-US">
                                <a:latin typeface="Cambria Math" panose="02040503050406030204" pitchFamily="18" charset="0"/>
                              </a:rPr>
                              <m:t>2</m:t>
                            </m:r>
                          </m:sup>
                        </m:sSup>
                        <m:r>
                          <a:rPr lang="en-US">
                            <a:latin typeface="Cambria Math" panose="02040503050406030204" pitchFamily="18" charset="0"/>
                          </a:rPr>
                          <m:t>∣</m:t>
                        </m:r>
                        <m:r>
                          <a:rPr lang="en-US" i="1">
                            <a:latin typeface="Cambria Math" panose="02040503050406030204" pitchFamily="18" charset="0"/>
                          </a:rPr>
                          <m:t>𝑦</m:t>
                        </m:r>
                      </m:e>
                    </m:d>
                    <m:r>
                      <a:rPr lang="en-US">
                        <a:latin typeface="Cambria Math" panose="02040503050406030204" pitchFamily="18" charset="0"/>
                      </a:rPr>
                      <m:t>∝</m:t>
                    </m:r>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𝜇</m:t>
                        </m:r>
                        <m:r>
                          <a:rPr lang="en-US">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𝜏</m:t>
                            </m:r>
                          </m:e>
                          <m:sup>
                            <m:r>
                              <a:rPr lang="en-US">
                                <a:latin typeface="Cambria Math" panose="02040503050406030204" pitchFamily="18" charset="0"/>
                              </a:rPr>
                              <m:t>2</m:t>
                            </m:r>
                          </m:sup>
                        </m:sSup>
                      </m:e>
                    </m:d>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𝑦</m:t>
                        </m:r>
                        <m:r>
                          <a:rPr lang="en-US">
                            <a:latin typeface="Cambria Math" panose="02040503050406030204" pitchFamily="18" charset="0"/>
                          </a:rPr>
                          <m:t>∣</m:t>
                        </m:r>
                        <m:r>
                          <a:rPr lang="en-US" i="1">
                            <a:latin typeface="Cambria Math" panose="02040503050406030204" pitchFamily="18" charset="0"/>
                          </a:rPr>
                          <m:t>𝜇</m:t>
                        </m:r>
                        <m:r>
                          <a:rPr lang="en-US">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𝜏</m:t>
                            </m:r>
                          </m:e>
                          <m:sup>
                            <m:r>
                              <a:rPr lang="en-US">
                                <a:latin typeface="Cambria Math" panose="02040503050406030204" pitchFamily="18" charset="0"/>
                              </a:rPr>
                              <m:t>2</m:t>
                            </m:r>
                          </m:sup>
                        </m:sSup>
                      </m:e>
                    </m:d>
                  </m:oMath>
                </a14:m>
                <a:r>
                  <a:rPr lang="en-US" dirty="0"/>
                  <a:t> with marginal likelihood </a:t>
                </a: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𝑦</m:t>
                          </m:r>
                          <m:r>
                            <a:rPr lang="en-US">
                              <a:latin typeface="Cambria Math" panose="02040503050406030204" pitchFamily="18" charset="0"/>
                            </a:rPr>
                            <m:t>∣</m:t>
                          </m:r>
                          <m:r>
                            <a:rPr lang="en-US" i="1">
                              <a:latin typeface="Cambria Math" panose="02040503050406030204" pitchFamily="18" charset="0"/>
                            </a:rPr>
                            <m:t>𝜇</m:t>
                          </m:r>
                          <m:r>
                            <a:rPr lang="en-US">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𝜏</m:t>
                              </m:r>
                            </m:e>
                            <m:sup>
                              <m:r>
                                <a:rPr lang="en-US">
                                  <a:latin typeface="Cambria Math" panose="02040503050406030204" pitchFamily="18" charset="0"/>
                                </a:rPr>
                                <m:t>2</m:t>
                              </m:r>
                            </m:sup>
                          </m:sSup>
                        </m:e>
                      </m:d>
                      <m:r>
                        <a:rPr lang="en-US">
                          <a:latin typeface="Cambria Math" panose="02040503050406030204" pitchFamily="18" charset="0"/>
                        </a:rPr>
                        <m:t>=</m:t>
                      </m:r>
                      <m:nary>
                        <m:naryPr>
                          <m:limLoc m:val="undOvr"/>
                          <m:subHide m:val="on"/>
                          <m:supHide m:val="on"/>
                          <m:ctrlPr>
                            <a:rPr lang="en-US" i="1">
                              <a:latin typeface="Cambria Math" panose="02040503050406030204" pitchFamily="18" charset="0"/>
                            </a:rPr>
                          </m:ctrlPr>
                        </m:naryPr>
                        <m:sub/>
                        <m:sup/>
                        <m:e>
                          <m:r>
                            <a:rPr lang="en-US" i="1">
                              <a:latin typeface="Cambria Math" panose="02040503050406030204" pitchFamily="18" charset="0"/>
                            </a:rPr>
                            <m:t> </m:t>
                          </m:r>
                        </m:e>
                      </m:nary>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𝑦</m:t>
                          </m:r>
                          <m:r>
                            <a:rPr lang="en-US">
                              <a:latin typeface="Cambria Math" panose="02040503050406030204" pitchFamily="18" charset="0"/>
                            </a:rPr>
                            <m:t>∣</m:t>
                          </m:r>
                          <m:r>
                            <a:rPr lang="en-US" i="1">
                              <a:latin typeface="Cambria Math" panose="02040503050406030204" pitchFamily="18" charset="0"/>
                            </a:rPr>
                            <m:t>𝜃</m:t>
                          </m:r>
                          <m:r>
                            <a:rPr lang="en-US">
                              <a:latin typeface="Cambria Math" panose="02040503050406030204" pitchFamily="18" charset="0"/>
                            </a:rPr>
                            <m:t>,</m:t>
                          </m:r>
                          <m:r>
                            <a:rPr lang="en-US" i="1">
                              <a:latin typeface="Cambria Math" panose="02040503050406030204" pitchFamily="18" charset="0"/>
                            </a:rPr>
                            <m:t>𝜇</m:t>
                          </m:r>
                          <m:r>
                            <a:rPr lang="en-US">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𝜏</m:t>
                              </m:r>
                            </m:e>
                            <m:sup>
                              <m:r>
                                <a:rPr lang="en-US">
                                  <a:latin typeface="Cambria Math" panose="02040503050406030204" pitchFamily="18" charset="0"/>
                                </a:rPr>
                                <m:t>2</m:t>
                              </m:r>
                            </m:sup>
                          </m:sSup>
                        </m:e>
                      </m:d>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𝜃</m:t>
                          </m:r>
                          <m:r>
                            <a:rPr lang="en-US">
                              <a:latin typeface="Cambria Math" panose="02040503050406030204" pitchFamily="18" charset="0"/>
                            </a:rPr>
                            <m:t>∣</m:t>
                          </m:r>
                          <m:r>
                            <a:rPr lang="en-US" i="1">
                              <a:latin typeface="Cambria Math" panose="02040503050406030204" pitchFamily="18" charset="0"/>
                            </a:rPr>
                            <m:t>𝜇</m:t>
                          </m:r>
                          <m:r>
                            <a:rPr lang="en-US">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𝜏</m:t>
                              </m:r>
                            </m:e>
                            <m:sup>
                              <m:r>
                                <a:rPr lang="en-US">
                                  <a:latin typeface="Cambria Math" panose="02040503050406030204" pitchFamily="18" charset="0"/>
                                </a:rPr>
                                <m:t>2</m:t>
                              </m:r>
                            </m:sup>
                          </m:sSup>
                        </m:e>
                      </m:d>
                      <m:r>
                        <a:rPr lang="en-US" i="1">
                          <a:latin typeface="Cambria Math" panose="02040503050406030204" pitchFamily="18" charset="0"/>
                        </a:rPr>
                        <m:t>𝑑</m:t>
                      </m:r>
                      <m:r>
                        <a:rPr lang="en-US" i="1">
                          <a:latin typeface="Cambria Math" panose="02040503050406030204" pitchFamily="18" charset="0"/>
                        </a:rPr>
                        <m:t>𝜃</m:t>
                      </m:r>
                    </m:oMath>
                  </m:oMathPara>
                </a14:m>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B4DEEB80-536A-C4F2-8223-17978A3B9A66}"/>
                  </a:ext>
                </a:extLst>
              </p:cNvPr>
              <p:cNvSpPr>
                <a:spLocks noGrp="1" noRot="1" noChangeAspect="1" noMove="1" noResize="1" noEditPoints="1" noAdjustHandles="1" noChangeArrowheads="1" noChangeShapeType="1" noTextEdit="1"/>
              </p:cNvSpPr>
              <p:nvPr>
                <p:ph idx="1"/>
              </p:nvPr>
            </p:nvSpPr>
            <p:spPr>
              <a:blipFill>
                <a:blip r:embed="rId3"/>
                <a:stretch>
                  <a:fillRect l="-1104" t="-1105" b="-58379"/>
                </a:stretch>
              </a:blipFill>
            </p:spPr>
            <p:txBody>
              <a:bodyPr/>
              <a:lstStyle/>
              <a:p>
                <a:r>
                  <a:rPr lang="en-US">
                    <a:noFill/>
                  </a:rPr>
                  <a:t> </a:t>
                </a:r>
              </a:p>
            </p:txBody>
          </p:sp>
        </mc:Fallback>
      </mc:AlternateContent>
    </p:spTree>
    <p:extLst>
      <p:ext uri="{BB962C8B-B14F-4D97-AF65-F5344CB8AC3E}">
        <p14:creationId xmlns:p14="http://schemas.microsoft.com/office/powerpoint/2010/main" val="750096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9CB4A-D6E3-37DB-61E9-3F90A076840C}"/>
              </a:ext>
            </a:extLst>
          </p:cNvPr>
          <p:cNvSpPr>
            <a:spLocks noGrp="1"/>
          </p:cNvSpPr>
          <p:nvPr>
            <p:ph type="title"/>
          </p:nvPr>
        </p:nvSpPr>
        <p:spPr/>
        <p:txBody>
          <a:bodyPr/>
          <a:lstStyle/>
          <a:p>
            <a:r>
              <a:rPr lang="en-US" dirty="0"/>
              <a:t>Marginal Distributions of the Group Means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4DEEB80-536A-C4F2-8223-17978A3B9A66}"/>
                  </a:ext>
                </a:extLst>
              </p:cNvPr>
              <p:cNvSpPr>
                <a:spLocks noGrp="1"/>
              </p:cNvSpPr>
              <p:nvPr>
                <p:ph idx="1"/>
              </p:nvPr>
            </p:nvSpPr>
            <p:spPr/>
            <p:txBody>
              <a:bodyPr/>
              <a:lstStyle/>
              <a:p>
                <a:r>
                  <a:rPr lang="en-US" dirty="0"/>
                  <a:t>Because the integrand of </a:t>
                </a:r>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𝑦</m:t>
                        </m:r>
                        <m:r>
                          <a:rPr lang="en-US">
                            <a:latin typeface="Cambria Math" panose="02040503050406030204" pitchFamily="18" charset="0"/>
                          </a:rPr>
                          <m:t>∣</m:t>
                        </m:r>
                        <m:r>
                          <a:rPr lang="en-US" i="1">
                            <a:latin typeface="Cambria Math" panose="02040503050406030204" pitchFamily="18" charset="0"/>
                          </a:rPr>
                          <m:t>𝜇</m:t>
                        </m:r>
                        <m:r>
                          <a:rPr lang="en-US">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𝜏</m:t>
                            </m:r>
                          </m:e>
                          <m:sup>
                            <m:r>
                              <a:rPr lang="en-US">
                                <a:latin typeface="Cambria Math" panose="02040503050406030204" pitchFamily="18" charset="0"/>
                              </a:rPr>
                              <m:t>2</m:t>
                            </m:r>
                          </m:sup>
                        </m:sSup>
                      </m:e>
                    </m:d>
                  </m:oMath>
                </a14:m>
                <a:r>
                  <a:rPr lang="en-US" dirty="0"/>
                  <a:t> is jointly normal, </a:t>
                </a:r>
                <a14:m>
                  <m:oMath xmlns:m="http://schemas.openxmlformats.org/officeDocument/2006/math">
                    <m:sSub>
                      <m:sSubPr>
                        <m:ctrlPr>
                          <a:rPr lang="en-US" i="1" smtClean="0">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𝑦</m:t>
                            </m:r>
                          </m:e>
                        </m:acc>
                      </m:e>
                      <m:sub>
                        <m:r>
                          <a:rPr lang="en-US" i="1" smtClean="0">
                            <a:latin typeface="Cambria Math" panose="02040503050406030204" pitchFamily="18" charset="0"/>
                            <a:ea typeface="Cambria Math" panose="02040503050406030204" pitchFamily="18" charset="0"/>
                          </a:rPr>
                          <m:t>∙</m:t>
                        </m:r>
                        <m:r>
                          <a:rPr lang="en-US" i="1">
                            <a:latin typeface="Cambria Math" panose="02040503050406030204" pitchFamily="18" charset="0"/>
                          </a:rPr>
                          <m:t>𝑗</m:t>
                        </m:r>
                      </m:sub>
                    </m:sSub>
                    <m:r>
                      <a:rPr lang="en-US" i="1" smtClean="0">
                        <a:latin typeface="Cambria Math" panose="02040503050406030204" pitchFamily="18" charset="0"/>
                      </a:rPr>
                      <m:t> </m:t>
                    </m:r>
                    <m:r>
                      <a:rPr lang="en-US">
                        <a:latin typeface="Cambria Math" panose="02040503050406030204" pitchFamily="18" charset="0"/>
                      </a:rPr>
                      <m:t>∣</m:t>
                    </m:r>
                    <m:r>
                      <a:rPr lang="en-US" i="1">
                        <a:latin typeface="Cambria Math" panose="02040503050406030204" pitchFamily="18" charset="0"/>
                      </a:rPr>
                      <m:t>𝜇</m:t>
                    </m:r>
                    <m:r>
                      <a:rPr lang="en-US">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𝜏</m:t>
                        </m:r>
                      </m:e>
                      <m:sup>
                        <m:r>
                          <a:rPr lang="en-US">
                            <a:latin typeface="Cambria Math" panose="02040503050406030204" pitchFamily="18" charset="0"/>
                          </a:rPr>
                          <m:t>2</m:t>
                        </m:r>
                      </m:sup>
                    </m:sSup>
                  </m:oMath>
                </a14:m>
                <a:r>
                  <a:rPr lang="en-US" dirty="0"/>
                  <a:t> are also normal with mean and variance:</a:t>
                </a:r>
                <a:br>
                  <a:rPr lang="en-US" dirty="0"/>
                </a:br>
                <a:endParaRPr lang="en-US" dirty="0"/>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𝐸</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𝑦</m:t>
                                  </m:r>
                                </m:e>
                              </m:acc>
                            </m:e>
                            <m: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𝑗</m:t>
                              </m:r>
                            </m:sub>
                          </m:sSub>
                          <m:r>
                            <a:rPr lang="en-US">
                              <a:latin typeface="Cambria Math" panose="02040503050406030204" pitchFamily="18" charset="0"/>
                            </a:rPr>
                            <m:t>∣</m:t>
                          </m:r>
                          <m:r>
                            <a:rPr lang="en-US" i="1">
                              <a:latin typeface="Cambria Math" panose="02040503050406030204" pitchFamily="18" charset="0"/>
                            </a:rPr>
                            <m:t>𝜇</m:t>
                          </m:r>
                          <m:r>
                            <a:rPr lang="en-US">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𝜏</m:t>
                              </m:r>
                            </m:e>
                            <m:sup>
                              <m:r>
                                <a:rPr lang="en-US">
                                  <a:latin typeface="Cambria Math" panose="02040503050406030204" pitchFamily="18" charset="0"/>
                                </a:rPr>
                                <m:t>2</m:t>
                              </m:r>
                            </m:sup>
                          </m:sSup>
                        </m:e>
                      </m:d>
                      <m:r>
                        <a:rPr lang="en-US">
                          <a:latin typeface="Cambria Math" panose="02040503050406030204" pitchFamily="18" charset="0"/>
                        </a:rPr>
                        <m:t>=</m:t>
                      </m:r>
                      <m:r>
                        <a:rPr lang="en-US" i="1">
                          <a:latin typeface="Cambria Math" panose="02040503050406030204" pitchFamily="18" charset="0"/>
                        </a:rPr>
                        <m:t>𝐸</m:t>
                      </m:r>
                      <m:d>
                        <m:dPr>
                          <m:begChr m:val="["/>
                          <m:endChr m:val="]"/>
                          <m:ctrlPr>
                            <a:rPr lang="en-US" i="1">
                              <a:latin typeface="Cambria Math" panose="02040503050406030204" pitchFamily="18" charset="0"/>
                            </a:rPr>
                          </m:ctrlPr>
                        </m:dPr>
                        <m:e>
                          <m:r>
                            <a:rPr lang="en-US" i="1">
                              <a:latin typeface="Cambria Math" panose="02040503050406030204" pitchFamily="18" charset="0"/>
                            </a:rPr>
                            <m:t>𝐸</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𝑦</m:t>
                                      </m:r>
                                    </m:e>
                                  </m:acc>
                                </m:e>
                                <m:sub>
                                  <m:r>
                                    <a:rPr lang="en-US">
                                      <a:latin typeface="Cambria Math" panose="02040503050406030204" pitchFamily="18" charset="0"/>
                                    </a:rPr>
                                    <m:t>.</m:t>
                                  </m:r>
                                  <m:r>
                                    <a:rPr lang="en-US" i="1">
                                      <a:latin typeface="Cambria Math" panose="02040503050406030204" pitchFamily="18" charset="0"/>
                                    </a:rPr>
                                    <m:t>𝑗</m:t>
                                  </m:r>
                                </m:sub>
                              </m:sSub>
                              <m:r>
                                <a:rPr lang="en-US">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𝜃</m:t>
                                  </m:r>
                                </m:e>
                                <m:sub>
                                  <m:r>
                                    <a:rPr lang="en-US" i="1">
                                      <a:latin typeface="Cambria Math" panose="02040503050406030204" pitchFamily="18" charset="0"/>
                                    </a:rPr>
                                    <m:t>𝑗</m:t>
                                  </m:r>
                                </m:sub>
                              </m:sSub>
                              <m:r>
                                <a:rPr lang="en-US">
                                  <a:latin typeface="Cambria Math" panose="02040503050406030204" pitchFamily="18" charset="0"/>
                                </a:rPr>
                                <m:t>,</m:t>
                              </m:r>
                              <m:r>
                                <a:rPr lang="en-US" i="1">
                                  <a:latin typeface="Cambria Math" panose="02040503050406030204" pitchFamily="18" charset="0"/>
                                </a:rPr>
                                <m:t>𝜇</m:t>
                              </m:r>
                              <m:r>
                                <a:rPr lang="en-US">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𝜏</m:t>
                                  </m:r>
                                </m:e>
                                <m:sup>
                                  <m:r>
                                    <a:rPr lang="en-US">
                                      <a:latin typeface="Cambria Math" panose="02040503050406030204" pitchFamily="18" charset="0"/>
                                    </a:rPr>
                                    <m:t>2</m:t>
                                  </m:r>
                                </m:sup>
                              </m:sSup>
                            </m:e>
                          </m:d>
                          <m:r>
                            <a:rPr lang="en-US">
                              <a:latin typeface="Cambria Math" panose="02040503050406030204" pitchFamily="18" charset="0"/>
                            </a:rPr>
                            <m:t>∣</m:t>
                          </m:r>
                          <m:r>
                            <a:rPr lang="en-US" i="1">
                              <a:latin typeface="Cambria Math" panose="02040503050406030204" pitchFamily="18" charset="0"/>
                            </a:rPr>
                            <m:t>𝜇</m:t>
                          </m:r>
                          <m:r>
                            <a:rPr lang="en-US">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𝜏</m:t>
                              </m:r>
                            </m:e>
                            <m:sup>
                              <m:r>
                                <a:rPr lang="en-US">
                                  <a:latin typeface="Cambria Math" panose="02040503050406030204" pitchFamily="18" charset="0"/>
                                </a:rPr>
                                <m:t>2</m:t>
                              </m:r>
                            </m:sup>
                          </m:sSup>
                        </m:e>
                      </m:d>
                      <m:r>
                        <a:rPr lang="en-US">
                          <a:latin typeface="Cambria Math" panose="02040503050406030204" pitchFamily="18" charset="0"/>
                        </a:rPr>
                        <m:t>=</m:t>
                      </m:r>
                      <m:r>
                        <a:rPr lang="en-US" i="1">
                          <a:latin typeface="Cambria Math" panose="02040503050406030204" pitchFamily="18" charset="0"/>
                        </a:rPr>
                        <m:t>𝐸</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𝜃</m:t>
                              </m:r>
                            </m:e>
                            <m:sub>
                              <m:r>
                                <a:rPr lang="en-US" i="1">
                                  <a:latin typeface="Cambria Math" panose="02040503050406030204" pitchFamily="18" charset="0"/>
                                </a:rPr>
                                <m:t>𝑗</m:t>
                              </m:r>
                            </m:sub>
                          </m:sSub>
                          <m:r>
                            <a:rPr lang="en-US">
                              <a:latin typeface="Cambria Math" panose="02040503050406030204" pitchFamily="18" charset="0"/>
                            </a:rPr>
                            <m:t>∣</m:t>
                          </m:r>
                          <m:r>
                            <a:rPr lang="en-US" i="1">
                              <a:latin typeface="Cambria Math" panose="02040503050406030204" pitchFamily="18" charset="0"/>
                            </a:rPr>
                            <m:t>𝜇</m:t>
                          </m:r>
                          <m:r>
                            <a:rPr lang="en-US">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𝜏</m:t>
                              </m:r>
                            </m:e>
                            <m:sup>
                              <m:r>
                                <a:rPr lang="en-US">
                                  <a:latin typeface="Cambria Math" panose="02040503050406030204" pitchFamily="18" charset="0"/>
                                </a:rPr>
                                <m:t>2</m:t>
                              </m:r>
                            </m:sup>
                          </m:sSup>
                        </m:e>
                      </m:d>
                      <m:r>
                        <a:rPr lang="en-US">
                          <a:latin typeface="Cambria Math" panose="02040503050406030204" pitchFamily="18" charset="0"/>
                        </a:rPr>
                        <m:t>=</m:t>
                      </m:r>
                      <m:r>
                        <a:rPr lang="en-US" i="1" smtClean="0">
                          <a:solidFill>
                            <a:schemeClr val="bg1"/>
                          </a:solidFill>
                          <a:latin typeface="Cambria Math" panose="02040503050406030204" pitchFamily="18" charset="0"/>
                        </a:rPr>
                        <m:t>𝜇</m:t>
                      </m:r>
                    </m:oMath>
                  </m:oMathPara>
                </a14:m>
                <a:endParaRPr lang="en-US" dirty="0">
                  <a:solidFill>
                    <a:schemeClr val="bg1"/>
                  </a:solidFill>
                </a:endParaRPr>
              </a:p>
              <a:p>
                <a:pPr marL="0" indent="0">
                  <a:buNone/>
                </a:pPr>
                <a:br>
                  <a:rPr lang="en-US" dirty="0"/>
                </a:br>
                <a:endParaRPr lang="en-US" dirty="0"/>
              </a:p>
              <a:p>
                <a:pPr marL="0" indent="0">
                  <a:buNone/>
                </a:pPr>
                <a14:m>
                  <m:oMathPara xmlns:m="http://schemas.openxmlformats.org/officeDocument/2006/math">
                    <m:oMathParaPr>
                      <m:jc m:val="centerGroup"/>
                    </m:oMathParaPr>
                    <m:oMath xmlns:m="http://schemas.openxmlformats.org/officeDocument/2006/math">
                      <m:r>
                        <m:rPr>
                          <m:sty m:val="p"/>
                        </m:rPr>
                        <a:rPr lang="en-US">
                          <a:latin typeface="Cambria Math" panose="02040503050406030204" pitchFamily="18" charset="0"/>
                        </a:rPr>
                        <m:t>var</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𝑦</m:t>
                                  </m:r>
                                </m:e>
                              </m:acc>
                            </m:e>
                            <m:sub>
                              <m:r>
                                <a:rPr lang="en-US">
                                  <a:latin typeface="Cambria Math" panose="02040503050406030204" pitchFamily="18" charset="0"/>
                                </a:rPr>
                                <m:t>.</m:t>
                              </m:r>
                              <m:r>
                                <a:rPr lang="en-US" i="1">
                                  <a:latin typeface="Cambria Math" panose="02040503050406030204" pitchFamily="18" charset="0"/>
                                </a:rPr>
                                <m:t>𝑗</m:t>
                              </m:r>
                            </m:sub>
                          </m:sSub>
                          <m:r>
                            <a:rPr lang="en-US">
                              <a:latin typeface="Cambria Math" panose="02040503050406030204" pitchFamily="18" charset="0"/>
                            </a:rPr>
                            <m:t>∣</m:t>
                          </m:r>
                          <m:r>
                            <a:rPr lang="en-US" i="1">
                              <a:latin typeface="Cambria Math" panose="02040503050406030204" pitchFamily="18" charset="0"/>
                            </a:rPr>
                            <m:t>𝜇</m:t>
                          </m:r>
                          <m:r>
                            <a:rPr lang="en-US">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𝜏</m:t>
                              </m:r>
                            </m:e>
                            <m:sup>
                              <m:r>
                                <a:rPr lang="en-US">
                                  <a:latin typeface="Cambria Math" panose="02040503050406030204" pitchFamily="18" charset="0"/>
                                </a:rPr>
                                <m:t>2</m:t>
                              </m:r>
                            </m:sup>
                          </m:sSup>
                        </m:e>
                      </m:d>
                      <m:r>
                        <a:rPr lang="en-US">
                          <a:latin typeface="Cambria Math" panose="02040503050406030204" pitchFamily="18" charset="0"/>
                        </a:rPr>
                        <m:t>=</m:t>
                      </m:r>
                      <m:r>
                        <a:rPr lang="en-US" i="1">
                          <a:latin typeface="Cambria Math" panose="02040503050406030204" pitchFamily="18" charset="0"/>
                        </a:rPr>
                        <m:t>𝐸</m:t>
                      </m:r>
                      <m:d>
                        <m:dPr>
                          <m:begChr m:val="["/>
                          <m:endChr m:val="]"/>
                          <m:ctrlPr>
                            <a:rPr lang="en-US" i="1">
                              <a:latin typeface="Cambria Math" panose="02040503050406030204" pitchFamily="18" charset="0"/>
                            </a:rPr>
                          </m:ctrlPr>
                        </m:dPr>
                        <m:e>
                          <m:r>
                            <m:rPr>
                              <m:sty m:val="p"/>
                            </m:rPr>
                            <a:rPr lang="en-US">
                              <a:latin typeface="Cambria Math" panose="02040503050406030204" pitchFamily="18" charset="0"/>
                            </a:rPr>
                            <m:t>var</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𝑦</m:t>
                                      </m:r>
                                    </m:e>
                                  </m:acc>
                                </m:e>
                                <m:sub>
                                  <m:r>
                                    <a:rPr lang="en-US">
                                      <a:latin typeface="Cambria Math" panose="02040503050406030204" pitchFamily="18" charset="0"/>
                                    </a:rPr>
                                    <m:t>.</m:t>
                                  </m:r>
                                  <m:r>
                                    <a:rPr lang="en-US" i="1">
                                      <a:latin typeface="Cambria Math" panose="02040503050406030204" pitchFamily="18" charset="0"/>
                                    </a:rPr>
                                    <m:t>𝑗</m:t>
                                  </m:r>
                                </m:sub>
                              </m:sSub>
                              <m:r>
                                <a:rPr lang="en-US">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𝜃</m:t>
                                  </m:r>
                                </m:e>
                                <m:sub>
                                  <m:r>
                                    <a:rPr lang="en-US" i="1">
                                      <a:latin typeface="Cambria Math" panose="02040503050406030204" pitchFamily="18" charset="0"/>
                                    </a:rPr>
                                    <m:t>𝑗</m:t>
                                  </m:r>
                                </m:sub>
                              </m:sSub>
                              <m:r>
                                <a:rPr lang="en-US">
                                  <a:latin typeface="Cambria Math" panose="02040503050406030204" pitchFamily="18" charset="0"/>
                                </a:rPr>
                                <m:t>,</m:t>
                              </m:r>
                              <m:r>
                                <a:rPr lang="en-US" i="1">
                                  <a:latin typeface="Cambria Math" panose="02040503050406030204" pitchFamily="18" charset="0"/>
                                </a:rPr>
                                <m:t>𝜇</m:t>
                              </m:r>
                              <m:r>
                                <a:rPr lang="en-US">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𝜏</m:t>
                                  </m:r>
                                </m:e>
                                <m:sup>
                                  <m:r>
                                    <a:rPr lang="en-US">
                                      <a:latin typeface="Cambria Math" panose="02040503050406030204" pitchFamily="18" charset="0"/>
                                    </a:rPr>
                                    <m:t>2</m:t>
                                  </m:r>
                                </m:sup>
                              </m:sSup>
                            </m:e>
                          </m:d>
                          <m:r>
                            <a:rPr lang="en-US">
                              <a:latin typeface="Cambria Math" panose="02040503050406030204" pitchFamily="18" charset="0"/>
                            </a:rPr>
                            <m:t>∣</m:t>
                          </m:r>
                          <m:r>
                            <a:rPr lang="en-US" i="1">
                              <a:latin typeface="Cambria Math" panose="02040503050406030204" pitchFamily="18" charset="0"/>
                            </a:rPr>
                            <m:t>𝜇</m:t>
                          </m:r>
                          <m:r>
                            <a:rPr lang="en-US">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𝜏</m:t>
                              </m:r>
                            </m:e>
                            <m:sup>
                              <m:r>
                                <a:rPr lang="en-US">
                                  <a:latin typeface="Cambria Math" panose="02040503050406030204" pitchFamily="18" charset="0"/>
                                </a:rPr>
                                <m:t>2</m:t>
                              </m:r>
                            </m:sup>
                          </m:sSup>
                        </m:e>
                      </m:d>
                      <m:r>
                        <a:rPr lang="en-US">
                          <a:latin typeface="Cambria Math" panose="02040503050406030204" pitchFamily="18" charset="0"/>
                        </a:rPr>
                        <m:t>+</m:t>
                      </m:r>
                      <m:r>
                        <m:rPr>
                          <m:sty m:val="p"/>
                        </m:rPr>
                        <a:rPr lang="en-US">
                          <a:latin typeface="Cambria Math" panose="02040503050406030204" pitchFamily="18" charset="0"/>
                        </a:rPr>
                        <m:t>var</m:t>
                      </m:r>
                      <m:d>
                        <m:dPr>
                          <m:begChr m:val="["/>
                          <m:endChr m:val="]"/>
                          <m:ctrlPr>
                            <a:rPr lang="en-US" i="1">
                              <a:latin typeface="Cambria Math" panose="02040503050406030204" pitchFamily="18" charset="0"/>
                            </a:rPr>
                          </m:ctrlPr>
                        </m:dPr>
                        <m:e>
                          <m:r>
                            <a:rPr lang="en-US" i="1">
                              <a:latin typeface="Cambria Math" panose="02040503050406030204" pitchFamily="18" charset="0"/>
                            </a:rPr>
                            <m:t>𝐸</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𝑦</m:t>
                                      </m:r>
                                    </m:e>
                                  </m:acc>
                                </m:e>
                                <m:sub>
                                  <m:r>
                                    <a:rPr lang="en-US">
                                      <a:latin typeface="Cambria Math" panose="02040503050406030204" pitchFamily="18" charset="0"/>
                                    </a:rPr>
                                    <m:t>.</m:t>
                                  </m:r>
                                  <m:r>
                                    <a:rPr lang="en-US" i="1">
                                      <a:latin typeface="Cambria Math" panose="02040503050406030204" pitchFamily="18" charset="0"/>
                                    </a:rPr>
                                    <m:t>𝑗</m:t>
                                  </m:r>
                                </m:sub>
                              </m:sSub>
                              <m:r>
                                <a:rPr lang="en-US">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𝜃</m:t>
                                  </m:r>
                                </m:e>
                                <m:sub>
                                  <m:r>
                                    <a:rPr lang="en-US" i="1">
                                      <a:latin typeface="Cambria Math" panose="02040503050406030204" pitchFamily="18" charset="0"/>
                                    </a:rPr>
                                    <m:t>𝑗</m:t>
                                  </m:r>
                                </m:sub>
                              </m:sSub>
                              <m:r>
                                <a:rPr lang="en-US">
                                  <a:latin typeface="Cambria Math" panose="02040503050406030204" pitchFamily="18" charset="0"/>
                                </a:rPr>
                                <m:t>,</m:t>
                              </m:r>
                              <m:r>
                                <a:rPr lang="en-US" i="1">
                                  <a:latin typeface="Cambria Math" panose="02040503050406030204" pitchFamily="18" charset="0"/>
                                </a:rPr>
                                <m:t>𝜇</m:t>
                              </m:r>
                              <m:r>
                                <a:rPr lang="en-US">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𝜏</m:t>
                                  </m:r>
                                </m:e>
                                <m:sup>
                                  <m:r>
                                    <a:rPr lang="en-US">
                                      <a:latin typeface="Cambria Math" panose="02040503050406030204" pitchFamily="18" charset="0"/>
                                    </a:rPr>
                                    <m:t>2</m:t>
                                  </m:r>
                                </m:sup>
                              </m:sSup>
                            </m:e>
                          </m:d>
                          <m:r>
                            <a:rPr lang="en-US">
                              <a:latin typeface="Cambria Math" panose="02040503050406030204" pitchFamily="18" charset="0"/>
                            </a:rPr>
                            <m:t>∣</m:t>
                          </m:r>
                          <m:r>
                            <a:rPr lang="en-US" i="1">
                              <a:latin typeface="Cambria Math" panose="02040503050406030204" pitchFamily="18" charset="0"/>
                            </a:rPr>
                            <m:t>𝜇</m:t>
                          </m:r>
                          <m:r>
                            <a:rPr lang="en-US">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𝜏</m:t>
                              </m:r>
                            </m:e>
                            <m:sup>
                              <m:r>
                                <a:rPr lang="en-US">
                                  <a:latin typeface="Cambria Math" panose="02040503050406030204" pitchFamily="18" charset="0"/>
                                </a:rPr>
                                <m:t>2</m:t>
                              </m:r>
                            </m:sup>
                          </m:sSup>
                        </m:e>
                      </m:d>
                    </m:oMath>
                  </m:oMathPara>
                </a14:m>
                <a:endParaRPr lang="en-US" dirty="0"/>
              </a:p>
              <a:p>
                <a:pPr marL="0" indent="0">
                  <a:buNone/>
                </a:pPr>
                <a14:m>
                  <m:oMathPara xmlns:m="http://schemas.openxmlformats.org/officeDocument/2006/math">
                    <m:oMathParaPr>
                      <m:jc m:val="centerGroup"/>
                    </m:oMathParaPr>
                    <m:oMath xmlns:m="http://schemas.openxmlformats.org/officeDocument/2006/math">
                      <m:r>
                        <a:rPr lang="en-US">
                          <a:latin typeface="Cambria Math" panose="02040503050406030204" pitchFamily="18" charset="0"/>
                        </a:rPr>
                        <m:t>=</m:t>
                      </m:r>
                      <m:r>
                        <a:rPr lang="en-US" i="1">
                          <a:latin typeface="Cambria Math" panose="02040503050406030204" pitchFamily="18" charset="0"/>
                        </a:rPr>
                        <m:t>𝐸</m:t>
                      </m:r>
                      <m:d>
                        <m:dPr>
                          <m:ctrlPr>
                            <a:rPr lang="en-US" i="1">
                              <a:latin typeface="Cambria Math" panose="02040503050406030204" pitchFamily="18" charset="0"/>
                            </a:rPr>
                          </m:ctrlPr>
                        </m:dPr>
                        <m:e>
                          <m:sSubSup>
                            <m:sSubSupPr>
                              <m:ctrlPr>
                                <a:rPr lang="en-US" i="1">
                                  <a:latin typeface="Cambria Math" panose="02040503050406030204" pitchFamily="18" charset="0"/>
                                </a:rPr>
                              </m:ctrlPr>
                            </m:sSubSupPr>
                            <m:e>
                              <m:r>
                                <a:rPr lang="en-US" i="1">
                                  <a:latin typeface="Cambria Math" panose="02040503050406030204" pitchFamily="18" charset="0"/>
                                </a:rPr>
                                <m:t>𝜎</m:t>
                              </m:r>
                            </m:e>
                            <m:sub>
                              <m:r>
                                <a:rPr lang="en-US" i="1">
                                  <a:latin typeface="Cambria Math" panose="02040503050406030204" pitchFamily="18" charset="0"/>
                                </a:rPr>
                                <m:t>𝑗</m:t>
                              </m:r>
                            </m:sub>
                            <m:sup>
                              <m:r>
                                <a:rPr lang="en-US">
                                  <a:latin typeface="Cambria Math" panose="02040503050406030204" pitchFamily="18" charset="0"/>
                                </a:rPr>
                                <m:t>2</m:t>
                              </m:r>
                            </m:sup>
                          </m:sSubSup>
                          <m:r>
                            <a:rPr lang="en-US">
                              <a:latin typeface="Cambria Math" panose="02040503050406030204" pitchFamily="18" charset="0"/>
                            </a:rPr>
                            <m:t>∣</m:t>
                          </m:r>
                          <m:r>
                            <a:rPr lang="en-US" i="1">
                              <a:latin typeface="Cambria Math" panose="02040503050406030204" pitchFamily="18" charset="0"/>
                            </a:rPr>
                            <m:t>𝜇</m:t>
                          </m:r>
                          <m:r>
                            <a:rPr lang="en-US">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𝜏</m:t>
                              </m:r>
                            </m:e>
                            <m:sup>
                              <m:r>
                                <a:rPr lang="en-US">
                                  <a:latin typeface="Cambria Math" panose="02040503050406030204" pitchFamily="18" charset="0"/>
                                </a:rPr>
                                <m:t>2</m:t>
                              </m:r>
                            </m:sup>
                          </m:sSup>
                        </m:e>
                      </m:d>
                      <m:r>
                        <a:rPr lang="en-US">
                          <a:latin typeface="Cambria Math" panose="02040503050406030204" pitchFamily="18" charset="0"/>
                        </a:rPr>
                        <m:t>+</m:t>
                      </m:r>
                      <m:r>
                        <m:rPr>
                          <m:sty m:val="p"/>
                        </m:rPr>
                        <a:rPr lang="en-US">
                          <a:latin typeface="Cambria Math" panose="02040503050406030204" pitchFamily="18" charset="0"/>
                        </a:rPr>
                        <m:t>var</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𝜃</m:t>
                              </m:r>
                            </m:e>
                            <m:sub>
                              <m:r>
                                <a:rPr lang="en-US" i="1">
                                  <a:latin typeface="Cambria Math" panose="02040503050406030204" pitchFamily="18" charset="0"/>
                                </a:rPr>
                                <m:t>𝑗</m:t>
                              </m:r>
                            </m:sub>
                          </m:sSub>
                          <m:r>
                            <a:rPr lang="en-US">
                              <a:latin typeface="Cambria Math" panose="02040503050406030204" pitchFamily="18" charset="0"/>
                            </a:rPr>
                            <m:t>∣</m:t>
                          </m:r>
                          <m:r>
                            <a:rPr lang="en-US" i="1">
                              <a:latin typeface="Cambria Math" panose="02040503050406030204" pitchFamily="18" charset="0"/>
                            </a:rPr>
                            <m:t>𝜇</m:t>
                          </m:r>
                          <m:r>
                            <a:rPr lang="en-US">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𝜏</m:t>
                              </m:r>
                            </m:e>
                            <m:sup>
                              <m:r>
                                <a:rPr lang="en-US">
                                  <a:latin typeface="Cambria Math" panose="02040503050406030204" pitchFamily="18" charset="0"/>
                                </a:rPr>
                                <m:t>2</m:t>
                              </m:r>
                            </m:sup>
                          </m:sSup>
                        </m:e>
                      </m:d>
                      <m:r>
                        <a:rPr lang="en-US">
                          <a:latin typeface="Cambria Math" panose="02040503050406030204" pitchFamily="18" charset="0"/>
                        </a:rPr>
                        <m:t>=</m:t>
                      </m:r>
                      <m:sSubSup>
                        <m:sSubSupPr>
                          <m:ctrlPr>
                            <a:rPr lang="en-US" i="1" smtClean="0">
                              <a:solidFill>
                                <a:schemeClr val="bg1"/>
                              </a:solidFill>
                              <a:latin typeface="Cambria Math" panose="02040503050406030204" pitchFamily="18" charset="0"/>
                            </a:rPr>
                          </m:ctrlPr>
                        </m:sSubSupPr>
                        <m:e>
                          <m:r>
                            <a:rPr lang="en-US" i="1">
                              <a:solidFill>
                                <a:schemeClr val="bg1"/>
                              </a:solidFill>
                              <a:latin typeface="Cambria Math" panose="02040503050406030204" pitchFamily="18" charset="0"/>
                            </a:rPr>
                            <m:t>𝜎</m:t>
                          </m:r>
                        </m:e>
                        <m:sub>
                          <m:r>
                            <a:rPr lang="en-US" i="1">
                              <a:solidFill>
                                <a:schemeClr val="bg1"/>
                              </a:solidFill>
                              <a:latin typeface="Cambria Math" panose="02040503050406030204" pitchFamily="18" charset="0"/>
                            </a:rPr>
                            <m:t>𝑗</m:t>
                          </m:r>
                        </m:sub>
                        <m:sup>
                          <m:r>
                            <a:rPr lang="en-US">
                              <a:solidFill>
                                <a:schemeClr val="bg1"/>
                              </a:solidFill>
                              <a:latin typeface="Cambria Math" panose="02040503050406030204" pitchFamily="18" charset="0"/>
                            </a:rPr>
                            <m:t>2</m:t>
                          </m:r>
                        </m:sup>
                      </m:sSubSup>
                      <m:r>
                        <a:rPr lang="en-US">
                          <a:solidFill>
                            <a:schemeClr val="bg1"/>
                          </a:solidFill>
                          <a:latin typeface="Cambria Math" panose="02040503050406030204" pitchFamily="18" charset="0"/>
                        </a:rPr>
                        <m:t>+</m:t>
                      </m:r>
                      <m:sSup>
                        <m:sSupPr>
                          <m:ctrlPr>
                            <a:rPr lang="en-US" i="1">
                              <a:solidFill>
                                <a:schemeClr val="bg1"/>
                              </a:solidFill>
                              <a:latin typeface="Cambria Math" panose="02040503050406030204" pitchFamily="18" charset="0"/>
                            </a:rPr>
                          </m:ctrlPr>
                        </m:sSupPr>
                        <m:e>
                          <m:r>
                            <a:rPr lang="en-US" i="1">
                              <a:solidFill>
                                <a:schemeClr val="bg1"/>
                              </a:solidFill>
                              <a:latin typeface="Cambria Math" panose="02040503050406030204" pitchFamily="18" charset="0"/>
                            </a:rPr>
                            <m:t>𝜏</m:t>
                          </m:r>
                        </m:e>
                        <m:sup>
                          <m:r>
                            <a:rPr lang="en-US">
                              <a:solidFill>
                                <a:schemeClr val="bg1"/>
                              </a:solidFill>
                              <a:latin typeface="Cambria Math" panose="02040503050406030204" pitchFamily="18" charset="0"/>
                            </a:rPr>
                            <m:t>2</m:t>
                          </m:r>
                        </m:sup>
                      </m:sSup>
                    </m:oMath>
                  </m:oMathPara>
                </a14:m>
                <a:endParaRPr lang="en-US" dirty="0"/>
              </a:p>
            </p:txBody>
          </p:sp>
        </mc:Choice>
        <mc:Fallback xmlns="">
          <p:sp>
            <p:nvSpPr>
              <p:cNvPr id="3" name="Content Placeholder 2">
                <a:extLst>
                  <a:ext uri="{FF2B5EF4-FFF2-40B4-BE49-F238E27FC236}">
                    <a16:creationId xmlns:a16="http://schemas.microsoft.com/office/drawing/2014/main" id="{B4DEEB80-536A-C4F2-8223-17978A3B9A66}"/>
                  </a:ext>
                </a:extLst>
              </p:cNvPr>
              <p:cNvSpPr>
                <a:spLocks noGrp="1" noRot="1" noChangeAspect="1" noMove="1" noResize="1" noEditPoints="1" noAdjustHandles="1" noChangeArrowheads="1" noChangeShapeType="1" noTextEdit="1"/>
              </p:cNvSpPr>
              <p:nvPr>
                <p:ph idx="1"/>
              </p:nvPr>
            </p:nvSpPr>
            <p:spPr>
              <a:blipFill>
                <a:blip r:embed="rId3"/>
                <a:stretch>
                  <a:fillRect l="-1104" t="-1105" r="-1656"/>
                </a:stretch>
              </a:blipFill>
            </p:spPr>
            <p:txBody>
              <a:bodyPr/>
              <a:lstStyle/>
              <a:p>
                <a:r>
                  <a:rPr lang="en-US">
                    <a:noFill/>
                  </a:rPr>
                  <a:t> </a:t>
                </a:r>
              </a:p>
            </p:txBody>
          </p:sp>
        </mc:Fallback>
      </mc:AlternateContent>
    </p:spTree>
    <p:extLst>
      <p:ext uri="{BB962C8B-B14F-4D97-AF65-F5344CB8AC3E}">
        <p14:creationId xmlns:p14="http://schemas.microsoft.com/office/powerpoint/2010/main" val="1835985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9CB4A-D6E3-37DB-61E9-3F90A076840C}"/>
              </a:ext>
            </a:extLst>
          </p:cNvPr>
          <p:cNvSpPr>
            <a:spLocks noGrp="1"/>
          </p:cNvSpPr>
          <p:nvPr>
            <p:ph type="title"/>
          </p:nvPr>
        </p:nvSpPr>
        <p:spPr/>
        <p:txBody>
          <a:bodyPr/>
          <a:lstStyle/>
          <a:p>
            <a:r>
              <a:rPr lang="en-US" dirty="0"/>
              <a:t>Full Marginal Posterior Density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4DEEB80-536A-C4F2-8223-17978A3B9A66}"/>
                  </a:ext>
                </a:extLst>
              </p:cNvPr>
              <p:cNvSpPr>
                <a:spLocks noGrp="1"/>
              </p:cNvSpPr>
              <p:nvPr>
                <p:ph idx="1"/>
              </p:nvPr>
            </p:nvSpPr>
            <p:spPr/>
            <p:txBody>
              <a:bodyPr/>
              <a:lstStyle/>
              <a:p>
                <a:r>
                  <a:rPr lang="en-US" dirty="0"/>
                  <a:t>Because these are independent, we can write  </a:t>
                </a: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𝜇</m:t>
                          </m:r>
                          <m:r>
                            <a:rPr lang="en-US">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𝜏</m:t>
                              </m:r>
                            </m:e>
                            <m:sup>
                              <m:r>
                                <a:rPr lang="en-US">
                                  <a:latin typeface="Cambria Math" panose="02040503050406030204" pitchFamily="18" charset="0"/>
                                </a:rPr>
                                <m:t>2</m:t>
                              </m:r>
                            </m:sup>
                          </m:sSup>
                          <m:r>
                            <a:rPr lang="en-US">
                              <a:latin typeface="Cambria Math" panose="02040503050406030204" pitchFamily="18" charset="0"/>
                            </a:rPr>
                            <m:t>∣</m:t>
                          </m:r>
                          <m:r>
                            <a:rPr lang="en-US" i="1">
                              <a:latin typeface="Cambria Math" panose="02040503050406030204" pitchFamily="18" charset="0"/>
                            </a:rPr>
                            <m:t>𝑦</m:t>
                          </m:r>
                        </m:e>
                      </m:d>
                      <m:r>
                        <a:rPr lang="en-US">
                          <a:latin typeface="Cambria Math" panose="02040503050406030204" pitchFamily="18" charset="0"/>
                        </a:rPr>
                        <m:t>∝</m:t>
                      </m:r>
                      <m:r>
                        <a:rPr lang="en-US" i="1">
                          <a:latin typeface="Cambria Math" panose="02040503050406030204" pitchFamily="18" charset="0"/>
                        </a:rPr>
                        <m:t>𝑝</m:t>
                      </m:r>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𝜏</m:t>
                              </m:r>
                            </m:e>
                            <m:sup>
                              <m:r>
                                <a:rPr lang="en-US">
                                  <a:latin typeface="Cambria Math" panose="02040503050406030204" pitchFamily="18" charset="0"/>
                                </a:rPr>
                                <m:t>2</m:t>
                              </m:r>
                            </m:sup>
                          </m:sSup>
                        </m:e>
                      </m:d>
                      <m:nary>
                        <m:naryPr>
                          <m:chr m:val="∏"/>
                          <m:limLoc m:val="undOvr"/>
                          <m:subHide m:val="on"/>
                          <m:supHide m:val="on"/>
                          <m:ctrlPr>
                            <a:rPr lang="en-US" i="1">
                              <a:latin typeface="Cambria Math" panose="02040503050406030204" pitchFamily="18" charset="0"/>
                            </a:rPr>
                          </m:ctrlPr>
                        </m:naryPr>
                        <m:sub/>
                        <m:sup/>
                        <m:e>
                          <m:r>
                            <a:rPr lang="en-US" i="1">
                              <a:latin typeface="Cambria Math" panose="02040503050406030204" pitchFamily="18" charset="0"/>
                            </a:rPr>
                            <m:t> </m:t>
                          </m:r>
                        </m:e>
                      </m:nary>
                      <m:r>
                        <a:rPr lang="en-US" i="1">
                          <a:latin typeface="Cambria Math" panose="02040503050406030204" pitchFamily="18" charset="0"/>
                        </a:rPr>
                        <m:t>𝑁</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𝑦</m:t>
                                  </m:r>
                                </m:e>
                              </m:acc>
                            </m:e>
                            <m:sub>
                              <m:r>
                                <a:rPr lang="en-US">
                                  <a:latin typeface="Cambria Math" panose="02040503050406030204" pitchFamily="18" charset="0"/>
                                </a:rPr>
                                <m:t>.</m:t>
                              </m:r>
                              <m:r>
                                <a:rPr lang="en-US" i="1">
                                  <a:latin typeface="Cambria Math" panose="02040503050406030204" pitchFamily="18" charset="0"/>
                                </a:rPr>
                                <m:t>𝑗</m:t>
                              </m:r>
                            </m:sub>
                          </m:sSub>
                          <m:r>
                            <a:rPr lang="en-US">
                              <a:latin typeface="Cambria Math" panose="02040503050406030204" pitchFamily="18" charset="0"/>
                            </a:rPr>
                            <m:t>∣</m:t>
                          </m:r>
                          <m:r>
                            <a:rPr lang="en-US" i="1">
                              <a:latin typeface="Cambria Math" panose="02040503050406030204" pitchFamily="18" charset="0"/>
                            </a:rPr>
                            <m:t>𝜇</m:t>
                          </m:r>
                          <m:r>
                            <a:rPr lang="en-US">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𝜎</m:t>
                              </m:r>
                            </m:e>
                            <m:sub>
                              <m:r>
                                <a:rPr lang="en-US" i="1">
                                  <a:latin typeface="Cambria Math" panose="02040503050406030204" pitchFamily="18" charset="0"/>
                                </a:rPr>
                                <m:t>𝑗</m:t>
                              </m:r>
                            </m:sub>
                            <m:sup>
                              <m:r>
                                <a:rPr lang="en-US">
                                  <a:latin typeface="Cambria Math" panose="02040503050406030204" pitchFamily="18" charset="0"/>
                                </a:rPr>
                                <m:t>2</m:t>
                              </m:r>
                            </m:sup>
                          </m:sSubSup>
                          <m:r>
                            <a:rPr lang="en-US">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𝜏</m:t>
                              </m:r>
                            </m:e>
                            <m:sup>
                              <m:r>
                                <a:rPr lang="en-US">
                                  <a:latin typeface="Cambria Math" panose="02040503050406030204" pitchFamily="18" charset="0"/>
                                </a:rPr>
                                <m:t>2</m:t>
                              </m:r>
                            </m:sup>
                          </m:sSup>
                        </m:e>
                      </m:d>
                    </m:oMath>
                  </m:oMathPara>
                </a14:m>
                <a:endParaRPr lang="en-US" dirty="0"/>
              </a:p>
              <a:p>
                <a:r>
                  <a:rPr lang="en-US" dirty="0"/>
                  <a:t>Observe that </a:t>
                </a:r>
              </a:p>
              <a:p>
                <a:pPr marL="673100" lvl="1"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𝜇</m:t>
                          </m:r>
                          <m:r>
                            <a:rPr lang="en-US">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𝜏</m:t>
                              </m:r>
                            </m:e>
                            <m:sup>
                              <m:r>
                                <a:rPr lang="en-US">
                                  <a:latin typeface="Cambria Math" panose="02040503050406030204" pitchFamily="18" charset="0"/>
                                </a:rPr>
                                <m:t>2</m:t>
                              </m:r>
                            </m:sup>
                          </m:sSup>
                          <m:r>
                            <a:rPr lang="en-US">
                              <a:latin typeface="Cambria Math" panose="02040503050406030204" pitchFamily="18" charset="0"/>
                            </a:rPr>
                            <m:t>∣</m:t>
                          </m:r>
                          <m:r>
                            <a:rPr lang="en-US" i="1">
                              <a:latin typeface="Cambria Math" panose="02040503050406030204" pitchFamily="18" charset="0"/>
                            </a:rPr>
                            <m:t>𝑦</m:t>
                          </m:r>
                        </m:e>
                      </m:d>
                      <m:r>
                        <a:rPr lang="en-US">
                          <a:latin typeface="Cambria Math" panose="02040503050406030204" pitchFamily="18" charset="0"/>
                        </a:rPr>
                        <m:t>∝</m:t>
                      </m:r>
                      <m:r>
                        <a:rPr lang="en-US" i="1">
                          <a:latin typeface="Cambria Math" panose="02040503050406030204" pitchFamily="18" charset="0"/>
                        </a:rPr>
                        <m:t>𝑝</m:t>
                      </m:r>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𝜏</m:t>
                              </m:r>
                            </m:e>
                            <m:sup>
                              <m:r>
                                <a:rPr lang="en-US">
                                  <a:latin typeface="Cambria Math" panose="02040503050406030204" pitchFamily="18" charset="0"/>
                                </a:rPr>
                                <m:t>2</m:t>
                              </m:r>
                            </m:sup>
                          </m:sSup>
                        </m:e>
                      </m:d>
                      <m:r>
                        <m:rPr>
                          <m:sty m:val="p"/>
                        </m:rPr>
                        <a:rPr lang="en-US" b="0" i="0" smtClean="0">
                          <a:latin typeface="Cambria Math" panose="02040503050406030204" pitchFamily="18" charset="0"/>
                        </a:rPr>
                        <m:t>p</m:t>
                      </m:r>
                      <m:d>
                        <m:dPr>
                          <m:ctrlPr>
                            <a:rPr lang="en-US" b="0" i="1" smtClean="0">
                              <a:latin typeface="Cambria Math" panose="02040503050406030204" pitchFamily="18" charset="0"/>
                            </a:rPr>
                          </m:ctrlPr>
                        </m:dPr>
                        <m:e>
                          <m:r>
                            <a:rPr lang="en-US" i="1">
                              <a:latin typeface="Cambria Math" panose="02040503050406030204" pitchFamily="18" charset="0"/>
                            </a:rPr>
                            <m:t>𝜇</m:t>
                          </m:r>
                        </m:e>
                        <m:e>
                          <m:sSup>
                            <m:sSupPr>
                              <m:ctrlPr>
                                <a:rPr lang="en-US" i="1">
                                  <a:latin typeface="Cambria Math" panose="02040503050406030204" pitchFamily="18" charset="0"/>
                                </a:rPr>
                              </m:ctrlPr>
                            </m:sSupPr>
                            <m:e>
                              <m:r>
                                <a:rPr lang="en-US" i="1">
                                  <a:latin typeface="Cambria Math" panose="02040503050406030204" pitchFamily="18" charset="0"/>
                                </a:rPr>
                                <m:t>𝜏</m:t>
                              </m:r>
                            </m:e>
                            <m:sup>
                              <m:r>
                                <a:rPr lang="en-US">
                                  <a:latin typeface="Cambria Math" panose="02040503050406030204" pitchFamily="18" charset="0"/>
                                </a:rPr>
                                <m:t>2</m:t>
                              </m:r>
                            </m:sup>
                          </m:sSup>
                        </m:e>
                      </m:d>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𝑗</m:t>
                          </m:r>
                        </m:sub>
                        <m:sup/>
                        <m:e>
                          <m:sSup>
                            <m:sSupPr>
                              <m:ctrlPr>
                                <a:rPr lang="en-US" b="0" i="1" smtClean="0">
                                  <a:latin typeface="Cambria Math" panose="02040503050406030204" pitchFamily="18" charset="0"/>
                                </a:rPr>
                              </m:ctrlPr>
                            </m:sSupPr>
                            <m:e>
                              <m:d>
                                <m:dPr>
                                  <m:ctrlPr>
                                    <a:rPr lang="en-US" i="1">
                                      <a:latin typeface="Cambria Math" panose="02040503050406030204" pitchFamily="18" charset="0"/>
                                    </a:rPr>
                                  </m:ctrlPr>
                                </m:dPr>
                                <m:e>
                                  <m:sSubSup>
                                    <m:sSubSupPr>
                                      <m:ctrlPr>
                                        <a:rPr lang="en-US" i="1">
                                          <a:latin typeface="Cambria Math" panose="02040503050406030204" pitchFamily="18" charset="0"/>
                                        </a:rPr>
                                      </m:ctrlPr>
                                    </m:sSubSupPr>
                                    <m:e>
                                      <m:r>
                                        <a:rPr lang="en-US" i="1">
                                          <a:latin typeface="Cambria Math" panose="02040503050406030204" pitchFamily="18" charset="0"/>
                                        </a:rPr>
                                        <m:t>𝜎</m:t>
                                      </m:r>
                                    </m:e>
                                    <m:sub>
                                      <m:r>
                                        <a:rPr lang="en-US" i="1">
                                          <a:latin typeface="Cambria Math" panose="02040503050406030204" pitchFamily="18" charset="0"/>
                                        </a:rPr>
                                        <m:t>𝑗</m:t>
                                      </m:r>
                                    </m:sub>
                                    <m:sup>
                                      <m:r>
                                        <a:rPr lang="en-US">
                                          <a:latin typeface="Cambria Math" panose="02040503050406030204" pitchFamily="18" charset="0"/>
                                        </a:rPr>
                                        <m:t>2</m:t>
                                      </m:r>
                                    </m:sup>
                                  </m:sSubSup>
                                  <m:r>
                                    <a:rPr lang="en-US">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𝜏</m:t>
                                      </m:r>
                                    </m:e>
                                    <m:sup>
                                      <m:r>
                                        <a:rPr lang="en-US">
                                          <a:latin typeface="Cambria Math" panose="02040503050406030204" pitchFamily="18" charset="0"/>
                                        </a:rPr>
                                        <m:t>2</m:t>
                                      </m:r>
                                    </m:sup>
                                  </m:sSup>
                                </m:e>
                              </m:d>
                            </m:e>
                            <m:sup>
                              <m:r>
                                <a:rPr lang="en-US" b="0" i="1" smtClean="0">
                                  <a:latin typeface="Cambria Math" panose="02040503050406030204" pitchFamily="18" charset="0"/>
                                </a:rPr>
                                <m:t>−1/2</m:t>
                              </m:r>
                            </m:sup>
                          </m:sSup>
                          <m:r>
                            <m:rPr>
                              <m:sty m:val="p"/>
                            </m:rPr>
                            <a:rPr lang="en-US" b="0" i="0" smtClean="0">
                              <a:latin typeface="Cambria Math" panose="02040503050406030204" pitchFamily="18" charset="0"/>
                            </a:rPr>
                            <m:t>exp</m:t>
                          </m:r>
                          <m:d>
                            <m:dPr>
                              <m:ctrlPr>
                                <a:rPr lang="en-US" b="0" i="1" smtClean="0">
                                  <a:latin typeface="Cambria Math" panose="02040503050406030204" pitchFamily="18" charset="0"/>
                                </a:rPr>
                              </m:ctrlPr>
                            </m:dPr>
                            <m:e>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sSup>
                                    <m:sSupPr>
                                      <m:ctrlPr>
                                        <a:rPr lang="en-US" b="0" i="1" smtClean="0">
                                          <a:latin typeface="Cambria Math" panose="02040503050406030204" pitchFamily="18" charset="0"/>
                                        </a:rPr>
                                      </m:ctrlPr>
                                    </m:sSupPr>
                                    <m:e>
                                      <m:r>
                                        <a:rPr lang="en-US" i="1">
                                          <a:latin typeface="Cambria Math" panose="02040503050406030204" pitchFamily="18" charset="0"/>
                                        </a:rPr>
                                        <m:t>𝜎</m:t>
                                      </m:r>
                                    </m:e>
                                    <m:sup>
                                      <m:r>
                                        <a:rPr lang="en-US" b="0" i="1" smtClean="0">
                                          <a:latin typeface="Cambria Math" panose="02040503050406030204" pitchFamily="18" charset="0"/>
                                        </a:rPr>
                                        <m:t>2</m:t>
                                      </m:r>
                                    </m:sup>
                                  </m:sSup>
                                  <m:r>
                                    <a:rPr lang="en-US">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𝜏</m:t>
                                      </m:r>
                                    </m:e>
                                    <m:sup>
                                      <m:r>
                                        <a:rPr lang="en-US">
                                          <a:latin typeface="Cambria Math" panose="02040503050406030204" pitchFamily="18" charset="0"/>
                                        </a:rPr>
                                        <m:t>2</m:t>
                                      </m:r>
                                    </m:sup>
                                  </m:sSup>
                                  <m:r>
                                    <a:rPr lang="en-US" b="0" i="1" smtClean="0">
                                      <a:latin typeface="Cambria Math" panose="02040503050406030204" pitchFamily="18" charset="0"/>
                                    </a:rPr>
                                    <m:t>)</m:t>
                                  </m:r>
                                </m:den>
                              </m:f>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𝑦</m:t>
                                              </m:r>
                                            </m:e>
                                          </m:acc>
                                        </m:e>
                                        <m:sub>
                                          <m:r>
                                            <a:rPr lang="en-US">
                                              <a:latin typeface="Cambria Math" panose="02040503050406030204" pitchFamily="18" charset="0"/>
                                            </a:rPr>
                                            <m:t>.</m:t>
                                          </m:r>
                                          <m:r>
                                            <a:rPr lang="en-US" i="1">
                                              <a:latin typeface="Cambria Math" panose="02040503050406030204" pitchFamily="18" charset="0"/>
                                            </a:rPr>
                                            <m:t>𝑗</m:t>
                                          </m:r>
                                        </m:sub>
                                      </m:sSub>
                                      <m:r>
                                        <a:rPr lang="en-US" b="0" i="1" smtClean="0">
                                          <a:latin typeface="Cambria Math" panose="02040503050406030204" pitchFamily="18" charset="0"/>
                                        </a:rPr>
                                        <m:t>−</m:t>
                                      </m:r>
                                      <m:r>
                                        <a:rPr lang="en-US" i="1">
                                          <a:latin typeface="Cambria Math" panose="02040503050406030204" pitchFamily="18" charset="0"/>
                                        </a:rPr>
                                        <m:t>𝜇</m:t>
                                      </m:r>
                                    </m:e>
                                  </m:d>
                                </m:e>
                                <m:sup>
                                  <m:r>
                                    <a:rPr lang="en-US" b="0" i="1" smtClean="0">
                                      <a:latin typeface="Cambria Math" panose="02040503050406030204" pitchFamily="18" charset="0"/>
                                    </a:rPr>
                                    <m:t>2</m:t>
                                  </m:r>
                                </m:sup>
                              </m:sSup>
                            </m:e>
                          </m:d>
                        </m:e>
                      </m:nary>
                    </m:oMath>
                  </m:oMathPara>
                </a14:m>
                <a:endParaRPr lang="en-US" dirty="0"/>
              </a:p>
              <a:p>
                <a:pPr marL="571500" indent="-571500"/>
                <a:r>
                  <a:rPr lang="en-US" dirty="0"/>
                  <a:t>Fix </a:t>
                </a:r>
                <a14:m>
                  <m:oMath xmlns:m="http://schemas.openxmlformats.org/officeDocument/2006/math">
                    <m:sSup>
                      <m:sSupPr>
                        <m:ctrlPr>
                          <a:rPr lang="en-US" i="1" smtClean="0">
                            <a:latin typeface="Cambria Math" panose="02040503050406030204" pitchFamily="18" charset="0"/>
                          </a:rPr>
                        </m:ctrlPr>
                      </m:sSupPr>
                      <m:e>
                        <m:r>
                          <a:rPr lang="en-US" i="1">
                            <a:latin typeface="Cambria Math" panose="02040503050406030204" pitchFamily="18" charset="0"/>
                          </a:rPr>
                          <m:t>𝜏</m:t>
                        </m:r>
                      </m:e>
                      <m:sup>
                        <m:r>
                          <a:rPr lang="en-US">
                            <a:latin typeface="Cambria Math" panose="02040503050406030204" pitchFamily="18" charset="0"/>
                          </a:rPr>
                          <m:t>2</m:t>
                        </m:r>
                      </m:sup>
                    </m:sSup>
                  </m:oMath>
                </a14:m>
                <a:r>
                  <a:rPr lang="en-US" dirty="0"/>
                  <a:t> and think of </a:t>
                </a:r>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𝑦</m:t>
                                </m:r>
                              </m:e>
                            </m:acc>
                          </m:e>
                          <m:sub>
                            <m:r>
                              <a:rPr lang="en-US">
                                <a:latin typeface="Cambria Math" panose="02040503050406030204" pitchFamily="18" charset="0"/>
                              </a:rPr>
                              <m:t>.</m:t>
                            </m:r>
                            <m:r>
                              <a:rPr lang="en-US" i="1">
                                <a:latin typeface="Cambria Math" panose="02040503050406030204" pitchFamily="18" charset="0"/>
                              </a:rPr>
                              <m:t>𝑗</m:t>
                            </m:r>
                          </m:sub>
                        </m:sSub>
                        <m:r>
                          <a:rPr lang="en-US">
                            <a:latin typeface="Cambria Math" panose="02040503050406030204" pitchFamily="18" charset="0"/>
                          </a:rPr>
                          <m:t>∣</m:t>
                        </m:r>
                        <m:r>
                          <a:rPr lang="en-US" i="1">
                            <a:latin typeface="Cambria Math" panose="02040503050406030204" pitchFamily="18" charset="0"/>
                          </a:rPr>
                          <m:t>𝜇</m:t>
                        </m:r>
                      </m:e>
                    </m:d>
                  </m:oMath>
                </a14:m>
                <a:r>
                  <a:rPr lang="en-US" dirty="0"/>
                  <a:t> as the “likelihood” where </a:t>
                </a:r>
                <a14:m>
                  <m:oMath xmlns:m="http://schemas.openxmlformats.org/officeDocument/2006/math">
                    <m:r>
                      <a:rPr lang="en-US" i="1">
                        <a:latin typeface="Cambria Math" panose="02040503050406030204" pitchFamily="18" charset="0"/>
                      </a:rPr>
                      <m:t>𝜇</m:t>
                    </m:r>
                  </m:oMath>
                </a14:m>
                <a:r>
                  <a:rPr lang="en-US" dirty="0"/>
                  <a:t> is the only parameter</a:t>
                </a:r>
              </a:p>
              <a:p>
                <a:pPr marL="0" indent="0">
                  <a:buNone/>
                </a:pPr>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B4DEEB80-536A-C4F2-8223-17978A3B9A66}"/>
                  </a:ext>
                </a:extLst>
              </p:cNvPr>
              <p:cNvSpPr>
                <a:spLocks noGrp="1" noRot="1" noChangeAspect="1" noMove="1" noResize="1" noEditPoints="1" noAdjustHandles="1" noChangeArrowheads="1" noChangeShapeType="1" noTextEdit="1"/>
              </p:cNvSpPr>
              <p:nvPr>
                <p:ph idx="1"/>
              </p:nvPr>
            </p:nvSpPr>
            <p:spPr>
              <a:blipFill>
                <a:blip r:embed="rId3"/>
                <a:stretch>
                  <a:fillRect l="-1104" t="-22836" b="-7182"/>
                </a:stretch>
              </a:blipFill>
            </p:spPr>
            <p:txBody>
              <a:bodyPr/>
              <a:lstStyle/>
              <a:p>
                <a:r>
                  <a:rPr lang="en-US">
                    <a:noFill/>
                  </a:rPr>
                  <a:t> </a:t>
                </a:r>
              </a:p>
            </p:txBody>
          </p:sp>
        </mc:Fallback>
      </mc:AlternateContent>
    </p:spTree>
    <p:extLst>
      <p:ext uri="{BB962C8B-B14F-4D97-AF65-F5344CB8AC3E}">
        <p14:creationId xmlns:p14="http://schemas.microsoft.com/office/powerpoint/2010/main" val="2964415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A0C9CB4A-D6E3-37DB-61E9-3F90A076840C}"/>
                  </a:ext>
                </a:extLst>
              </p:cNvPr>
              <p:cNvSpPr>
                <a:spLocks noGrp="1"/>
              </p:cNvSpPr>
              <p:nvPr>
                <p:ph type="title"/>
              </p:nvPr>
            </p:nvSpPr>
            <p:spPr/>
            <p:txBody>
              <a:bodyPr/>
              <a:lstStyle/>
              <a:p>
                <a:r>
                  <a:rPr lang="en-US" dirty="0"/>
                  <a:t>Posterior Distribution of </a:t>
                </a:r>
                <a14:m>
                  <m:oMath xmlns:m="http://schemas.openxmlformats.org/officeDocument/2006/math">
                    <m:sSup>
                      <m:sSupPr>
                        <m:ctrlPr>
                          <a:rPr lang="en-US" i="1" smtClean="0">
                            <a:latin typeface="Cambria Math" panose="02040503050406030204" pitchFamily="18" charset="0"/>
                          </a:rPr>
                        </m:ctrlPr>
                      </m:sSupPr>
                      <m:e>
                        <m:r>
                          <a:rPr lang="en-US" i="1">
                            <a:latin typeface="Cambria Math" panose="02040503050406030204" pitchFamily="18" charset="0"/>
                          </a:rPr>
                          <m:t>𝜏</m:t>
                        </m:r>
                      </m:e>
                      <m:sup>
                        <m:r>
                          <a:rPr lang="en-US">
                            <a:latin typeface="Cambria Math" panose="02040503050406030204" pitchFamily="18" charset="0"/>
                          </a:rPr>
                          <m:t>2</m:t>
                        </m:r>
                      </m:sup>
                    </m:sSup>
                  </m:oMath>
                </a14:m>
                <a:endParaRPr lang="en-US" dirty="0"/>
              </a:p>
            </p:txBody>
          </p:sp>
        </mc:Choice>
        <mc:Fallback xmlns="">
          <p:sp>
            <p:nvSpPr>
              <p:cNvPr id="2" name="Title 1">
                <a:extLst>
                  <a:ext uri="{FF2B5EF4-FFF2-40B4-BE49-F238E27FC236}">
                    <a16:creationId xmlns:a16="http://schemas.microsoft.com/office/drawing/2014/main" id="{A0C9CB4A-D6E3-37DB-61E9-3F90A076840C}"/>
                  </a:ext>
                </a:extLst>
              </p:cNvPr>
              <p:cNvSpPr>
                <a:spLocks noGrp="1" noRot="1" noChangeAspect="1" noMove="1" noResize="1" noEditPoints="1" noAdjustHandles="1" noChangeArrowheads="1" noChangeShapeType="1" noTextEdit="1"/>
              </p:cNvSpPr>
              <p:nvPr>
                <p:ph type="title"/>
              </p:nvPr>
            </p:nvSpPr>
            <p:spPr>
              <a:blipFill>
                <a:blip r:embed="rId3"/>
                <a:stretch>
                  <a:fillRect b="-243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4DEEB80-536A-C4F2-8223-17978A3B9A66}"/>
                  </a:ext>
                </a:extLst>
              </p:cNvPr>
              <p:cNvSpPr>
                <a:spLocks noGrp="1"/>
              </p:cNvSpPr>
              <p:nvPr>
                <p:ph idx="1"/>
              </p:nvPr>
            </p:nvSpPr>
            <p:spPr/>
            <p:txBody>
              <a:bodyPr/>
              <a:lstStyle/>
              <a:p>
                <a:r>
                  <a:rPr lang="en-US" dirty="0"/>
                  <a:t>Recall that </a:t>
                </a:r>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𝜇</m:t>
                        </m:r>
                        <m:r>
                          <a:rPr lang="en-US">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𝜏</m:t>
                            </m:r>
                          </m:e>
                          <m:sup>
                            <m:r>
                              <a:rPr lang="en-US">
                                <a:latin typeface="Cambria Math" panose="02040503050406030204" pitchFamily="18" charset="0"/>
                              </a:rPr>
                              <m:t>2</m:t>
                            </m:r>
                          </m:sup>
                        </m:sSup>
                      </m:e>
                    </m:d>
                    <m:r>
                      <a:rPr lang="en-US">
                        <a:latin typeface="Cambria Math" panose="02040503050406030204" pitchFamily="18" charset="0"/>
                      </a:rPr>
                      <m:t>∝1</m:t>
                    </m:r>
                  </m:oMath>
                </a14:m>
                <a:r>
                  <a:rPr lang="en-US" dirty="0"/>
                  <a:t> and </a:t>
                </a:r>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𝜇</m:t>
                        </m:r>
                        <m:r>
                          <a:rPr lang="en-US">
                            <a:latin typeface="Cambria Math" panose="02040503050406030204" pitchFamily="18" charset="0"/>
                          </a:rPr>
                          <m:t>∣</m:t>
                        </m:r>
                        <m:r>
                          <a:rPr lang="en-US" i="1">
                            <a:latin typeface="Cambria Math" panose="02040503050406030204" pitchFamily="18" charset="0"/>
                          </a:rPr>
                          <m:t>𝑦</m:t>
                        </m:r>
                        <m:r>
                          <a:rPr lang="en-US">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𝜏</m:t>
                            </m:r>
                          </m:e>
                          <m:sup>
                            <m:r>
                              <a:rPr lang="en-US">
                                <a:latin typeface="Cambria Math" panose="02040503050406030204" pitchFamily="18" charset="0"/>
                              </a:rPr>
                              <m:t>2</m:t>
                            </m:r>
                          </m:sup>
                        </m:sSup>
                      </m:e>
                    </m:d>
                    <m:r>
                      <a:rPr lang="en-US">
                        <a:latin typeface="Cambria Math" panose="02040503050406030204" pitchFamily="18" charset="0"/>
                      </a:rPr>
                      <m:t>=</m:t>
                    </m:r>
                    <m:r>
                      <a:rPr lang="en-US" i="1">
                        <a:latin typeface="Cambria Math" panose="02040503050406030204" pitchFamily="18" charset="0"/>
                      </a:rPr>
                      <m:t>𝑁</m:t>
                    </m:r>
                    <m:d>
                      <m:dPr>
                        <m:ctrlPr>
                          <a:rPr lang="en-US" i="1">
                            <a:latin typeface="Cambria Math" panose="02040503050406030204" pitchFamily="18" charset="0"/>
                          </a:rPr>
                        </m:ctrlPr>
                      </m:dPr>
                      <m:e>
                        <m:r>
                          <a:rPr lang="en-US" i="1">
                            <a:latin typeface="Cambria Math" panose="02040503050406030204" pitchFamily="18" charset="0"/>
                          </a:rPr>
                          <m:t>𝜇</m:t>
                        </m:r>
                        <m:r>
                          <a:rPr lang="en-US">
                            <a:latin typeface="Cambria Math" panose="02040503050406030204" pitchFamily="18" charset="0"/>
                          </a:rPr>
                          <m:t>∣</m:t>
                        </m:r>
                        <m:acc>
                          <m:accPr>
                            <m:chr m:val="ˆ"/>
                            <m:ctrlPr>
                              <a:rPr lang="en-US" i="1">
                                <a:latin typeface="Cambria Math" panose="02040503050406030204" pitchFamily="18" charset="0"/>
                              </a:rPr>
                            </m:ctrlPr>
                          </m:accPr>
                          <m:e>
                            <m:r>
                              <a:rPr lang="en-US" i="1">
                                <a:latin typeface="Cambria Math" panose="02040503050406030204" pitchFamily="18" charset="0"/>
                              </a:rPr>
                              <m:t>𝜇</m:t>
                            </m:r>
                          </m:e>
                        </m:acc>
                        <m:r>
                          <a:rPr lang="en-US">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𝜇</m:t>
                            </m:r>
                          </m:sub>
                        </m:sSub>
                      </m:e>
                    </m:d>
                  </m:oMath>
                </a14:m>
                <a:r>
                  <a:rPr lang="en-US" dirty="0"/>
                  <a:t> where </a:t>
                </a:r>
              </a:p>
              <a:p>
                <a:pPr marL="0" indent="0">
                  <a:buNone/>
                </a:pPr>
                <a14:m>
                  <m:oMathPara xmlns:m="http://schemas.openxmlformats.org/officeDocument/2006/math">
                    <m:oMathParaPr>
                      <m:jc m:val="centerGroup"/>
                    </m:oMathParaPr>
                    <m:oMath xmlns:m="http://schemas.openxmlformats.org/officeDocument/2006/math">
                      <m:acc>
                        <m:accPr>
                          <m:chr m:val="ˆ"/>
                          <m:ctrlPr>
                            <a:rPr lang="en-US" i="1">
                              <a:latin typeface="Cambria Math" panose="02040503050406030204" pitchFamily="18" charset="0"/>
                            </a:rPr>
                          </m:ctrlPr>
                        </m:accPr>
                        <m:e>
                          <m:r>
                            <a:rPr lang="en-US" i="1">
                              <a:latin typeface="Cambria Math" panose="02040503050406030204" pitchFamily="18" charset="0"/>
                            </a:rPr>
                            <m:t>𝜇</m:t>
                          </m:r>
                        </m:e>
                      </m:acc>
                      <m:r>
                        <a:rPr lang="en-US">
                          <a:latin typeface="Cambria Math" panose="02040503050406030204" pitchFamily="18" charset="0"/>
                        </a:rPr>
                        <m:t>=</m:t>
                      </m:r>
                      <m:f>
                        <m:fPr>
                          <m:ctrlPr>
                            <a:rPr lang="en-US" i="1">
                              <a:latin typeface="Cambria Math" panose="02040503050406030204" pitchFamily="18" charset="0"/>
                            </a:rPr>
                          </m:ctrlPr>
                        </m:fPr>
                        <m:num>
                          <m:nary>
                            <m:naryPr>
                              <m:chr m:val="∑"/>
                              <m:limLoc m:val="undOvr"/>
                              <m:grow m:val="on"/>
                              <m:supHide m:val="on"/>
                              <m:ctrlPr>
                                <a:rPr lang="en-US" i="1">
                                  <a:latin typeface="Cambria Math" panose="02040503050406030204" pitchFamily="18" charset="0"/>
                                </a:rPr>
                              </m:ctrlPr>
                            </m:naryPr>
                            <m:sub>
                              <m:r>
                                <a:rPr lang="en-US" i="1">
                                  <a:latin typeface="Cambria Math" panose="02040503050406030204" pitchFamily="18" charset="0"/>
                                </a:rPr>
                                <m:t>𝑗</m:t>
                              </m:r>
                            </m:sub>
                            <m:sup/>
                            <m:e>
                              <m:r>
                                <a:rPr lang="en-US">
                                  <a:latin typeface="Cambria Math" panose="02040503050406030204" pitchFamily="18" charset="0"/>
                                </a:rPr>
                                <m:t> </m:t>
                              </m:r>
                            </m:e>
                          </m:nary>
                          <m:r>
                            <a:rPr lang="en-US">
                              <a:latin typeface="Cambria Math" panose="02040503050406030204" pitchFamily="18" charset="0"/>
                            </a:rPr>
                            <m:t> </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𝑦</m:t>
                                  </m:r>
                                </m:e>
                              </m:acc>
                            </m:e>
                            <m:sub>
                              <m:r>
                                <a:rPr lang="en-US">
                                  <a:latin typeface="Cambria Math" panose="02040503050406030204" pitchFamily="18" charset="0"/>
                                </a:rPr>
                                <m:t>.</m:t>
                              </m:r>
                              <m:r>
                                <a:rPr lang="en-US" i="1">
                                  <a:latin typeface="Cambria Math" panose="02040503050406030204" pitchFamily="18" charset="0"/>
                                </a:rPr>
                                <m:t>𝑗</m:t>
                              </m:r>
                            </m:sub>
                          </m:sSub>
                          <m:r>
                            <a:rPr lang="en-US">
                              <a:latin typeface="Cambria Math" panose="02040503050406030204" pitchFamily="18" charset="0"/>
                            </a:rPr>
                            <m:t>/</m:t>
                          </m:r>
                          <m:d>
                            <m:dPr>
                              <m:ctrlPr>
                                <a:rPr lang="en-US" i="1">
                                  <a:latin typeface="Cambria Math" panose="02040503050406030204" pitchFamily="18" charset="0"/>
                                </a:rPr>
                              </m:ctrlPr>
                            </m:dPr>
                            <m:e>
                              <m:sSubSup>
                                <m:sSubSupPr>
                                  <m:ctrlPr>
                                    <a:rPr lang="en-US" i="1">
                                      <a:latin typeface="Cambria Math" panose="02040503050406030204" pitchFamily="18" charset="0"/>
                                    </a:rPr>
                                  </m:ctrlPr>
                                </m:sSubSupPr>
                                <m:e>
                                  <m:r>
                                    <a:rPr lang="en-US" i="1">
                                      <a:latin typeface="Cambria Math" panose="02040503050406030204" pitchFamily="18" charset="0"/>
                                    </a:rPr>
                                    <m:t>𝜎</m:t>
                                  </m:r>
                                </m:e>
                                <m:sub>
                                  <m:r>
                                    <a:rPr lang="en-US" i="1">
                                      <a:latin typeface="Cambria Math" panose="02040503050406030204" pitchFamily="18" charset="0"/>
                                    </a:rPr>
                                    <m:t>𝑗</m:t>
                                  </m:r>
                                </m:sub>
                                <m:sup>
                                  <m:r>
                                    <a:rPr lang="en-US">
                                      <a:latin typeface="Cambria Math" panose="02040503050406030204" pitchFamily="18" charset="0"/>
                                    </a:rPr>
                                    <m:t>2</m:t>
                                  </m:r>
                                </m:sup>
                              </m:sSubSup>
                              <m:r>
                                <a:rPr lang="en-US">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𝜏</m:t>
                                  </m:r>
                                </m:e>
                                <m:sup>
                                  <m:r>
                                    <a:rPr lang="en-US">
                                      <a:latin typeface="Cambria Math" panose="02040503050406030204" pitchFamily="18" charset="0"/>
                                    </a:rPr>
                                    <m:t>2</m:t>
                                  </m:r>
                                </m:sup>
                              </m:sSup>
                            </m:e>
                          </m:d>
                        </m:num>
                        <m:den>
                          <m:nary>
                            <m:naryPr>
                              <m:chr m:val="∑"/>
                              <m:limLoc m:val="undOvr"/>
                              <m:grow m:val="on"/>
                              <m:supHide m:val="on"/>
                              <m:ctrlPr>
                                <a:rPr lang="en-US" i="1">
                                  <a:latin typeface="Cambria Math" panose="02040503050406030204" pitchFamily="18" charset="0"/>
                                </a:rPr>
                              </m:ctrlPr>
                            </m:naryPr>
                            <m:sub>
                              <m:r>
                                <a:rPr lang="en-US" i="1">
                                  <a:latin typeface="Cambria Math" panose="02040503050406030204" pitchFamily="18" charset="0"/>
                                </a:rPr>
                                <m:t>𝑗</m:t>
                              </m:r>
                            </m:sub>
                            <m:sup/>
                            <m:e>
                              <m:r>
                                <a:rPr lang="en-US">
                                  <a:latin typeface="Cambria Math" panose="02040503050406030204" pitchFamily="18" charset="0"/>
                                </a:rPr>
                                <m:t> </m:t>
                              </m:r>
                            </m:e>
                          </m:nary>
                          <m:r>
                            <a:rPr lang="en-US">
                              <a:latin typeface="Cambria Math" panose="02040503050406030204" pitchFamily="18" charset="0"/>
                            </a:rPr>
                            <m:t> 1/</m:t>
                          </m:r>
                          <m:d>
                            <m:dPr>
                              <m:ctrlPr>
                                <a:rPr lang="en-US" i="1">
                                  <a:latin typeface="Cambria Math" panose="02040503050406030204" pitchFamily="18" charset="0"/>
                                </a:rPr>
                              </m:ctrlPr>
                            </m:dPr>
                            <m:e>
                              <m:sSubSup>
                                <m:sSubSupPr>
                                  <m:ctrlPr>
                                    <a:rPr lang="en-US" i="1">
                                      <a:latin typeface="Cambria Math" panose="02040503050406030204" pitchFamily="18" charset="0"/>
                                    </a:rPr>
                                  </m:ctrlPr>
                                </m:sSubSupPr>
                                <m:e>
                                  <m:r>
                                    <a:rPr lang="en-US" i="1">
                                      <a:latin typeface="Cambria Math" panose="02040503050406030204" pitchFamily="18" charset="0"/>
                                    </a:rPr>
                                    <m:t>𝜎</m:t>
                                  </m:r>
                                </m:e>
                                <m:sub>
                                  <m:r>
                                    <a:rPr lang="en-US" i="1">
                                      <a:latin typeface="Cambria Math" panose="02040503050406030204" pitchFamily="18" charset="0"/>
                                    </a:rPr>
                                    <m:t>𝑗</m:t>
                                  </m:r>
                                </m:sub>
                                <m:sup>
                                  <m:r>
                                    <a:rPr lang="en-US">
                                      <a:latin typeface="Cambria Math" panose="02040503050406030204" pitchFamily="18" charset="0"/>
                                    </a:rPr>
                                    <m:t>2</m:t>
                                  </m:r>
                                </m:sup>
                              </m:sSubSup>
                              <m:r>
                                <a:rPr lang="en-US">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𝜏</m:t>
                                  </m:r>
                                </m:e>
                                <m:sup>
                                  <m:r>
                                    <a:rPr lang="en-US">
                                      <a:latin typeface="Cambria Math" panose="02040503050406030204" pitchFamily="18" charset="0"/>
                                    </a:rPr>
                                    <m:t>2</m:t>
                                  </m:r>
                                </m:sup>
                              </m:sSup>
                            </m:e>
                          </m:d>
                        </m:den>
                      </m:f>
                      <m:r>
                        <a:rPr lang="en-US">
                          <a:latin typeface="Cambria Math" panose="02040503050406030204" pitchFamily="18" charset="0"/>
                        </a:rPr>
                        <m:t>,</m:t>
                      </m:r>
                      <m:box>
                        <m:boxPr>
                          <m:ctrlPr>
                            <a:rPr lang="en-US" i="1">
                              <a:latin typeface="Cambria Math" panose="02040503050406030204" pitchFamily="18" charset="0"/>
                            </a:rPr>
                          </m:ctrlPr>
                        </m:boxPr>
                        <m:e>
                          <m:r>
                            <a:rPr lang="en-US">
                              <a:latin typeface="Cambria Math" panose="02040503050406030204" pitchFamily="18" charset="0"/>
                            </a:rPr>
                            <m:t> </m:t>
                          </m:r>
                        </m:e>
                      </m:box>
                      <m:sSubSup>
                        <m:sSubSupPr>
                          <m:ctrlPr>
                            <a:rPr lang="en-US" i="1">
                              <a:latin typeface="Cambria Math" panose="02040503050406030204" pitchFamily="18" charset="0"/>
                            </a:rPr>
                          </m:ctrlPr>
                        </m:sSubSupPr>
                        <m:e>
                          <m:r>
                            <a:rPr lang="en-US" i="1">
                              <a:latin typeface="Cambria Math" panose="02040503050406030204" pitchFamily="18" charset="0"/>
                            </a:rPr>
                            <m:t>𝑉</m:t>
                          </m:r>
                        </m:e>
                        <m:sub>
                          <m:r>
                            <a:rPr lang="en-US" i="1">
                              <a:latin typeface="Cambria Math" panose="02040503050406030204" pitchFamily="18" charset="0"/>
                            </a:rPr>
                            <m:t>𝜇</m:t>
                          </m:r>
                        </m:sub>
                        <m:sup>
                          <m:r>
                            <a:rPr lang="en-US" i="1">
                              <a:latin typeface="Cambria Math" panose="02040503050406030204" pitchFamily="18" charset="0"/>
                            </a:rPr>
                            <m:t>−</m:t>
                          </m:r>
                          <m:r>
                            <a:rPr lang="en-US">
                              <a:latin typeface="Cambria Math" panose="02040503050406030204" pitchFamily="18" charset="0"/>
                            </a:rPr>
                            <m:t>1</m:t>
                          </m:r>
                        </m:sup>
                      </m:sSubSup>
                      <m:r>
                        <a:rPr lang="en-US">
                          <a:latin typeface="Cambria Math" panose="02040503050406030204" pitchFamily="18" charset="0"/>
                        </a:rPr>
                        <m:t>=</m:t>
                      </m:r>
                      <m:nary>
                        <m:naryPr>
                          <m:chr m:val="∑"/>
                          <m:limLoc m:val="undOvr"/>
                          <m:grow m:val="on"/>
                          <m:supHide m:val="on"/>
                          <m:ctrlPr>
                            <a:rPr lang="en-US" i="1">
                              <a:latin typeface="Cambria Math" panose="02040503050406030204" pitchFamily="18" charset="0"/>
                            </a:rPr>
                          </m:ctrlPr>
                        </m:naryPr>
                        <m:sub>
                          <m:r>
                            <a:rPr lang="en-US" i="1">
                              <a:latin typeface="Cambria Math" panose="02040503050406030204" pitchFamily="18" charset="0"/>
                            </a:rPr>
                            <m:t>𝑗</m:t>
                          </m:r>
                        </m:sub>
                        <m:sup/>
                        <m:e>
                          <m:r>
                            <a:rPr lang="en-US">
                              <a:latin typeface="Cambria Math" panose="02040503050406030204" pitchFamily="18" charset="0"/>
                            </a:rPr>
                            <m:t> </m:t>
                          </m:r>
                        </m:e>
                      </m:nary>
                      <m:f>
                        <m:fPr>
                          <m:ctrlPr>
                            <a:rPr lang="en-US" i="1">
                              <a:latin typeface="Cambria Math" panose="02040503050406030204" pitchFamily="18" charset="0"/>
                            </a:rPr>
                          </m:ctrlPr>
                        </m:fPr>
                        <m:num>
                          <m:r>
                            <a:rPr lang="en-US">
                              <a:latin typeface="Cambria Math" panose="02040503050406030204" pitchFamily="18" charset="0"/>
                            </a:rPr>
                            <m:t>1</m:t>
                          </m:r>
                        </m:num>
                        <m:den>
                          <m:sSubSup>
                            <m:sSubSupPr>
                              <m:ctrlPr>
                                <a:rPr lang="en-US" i="1">
                                  <a:latin typeface="Cambria Math" panose="02040503050406030204" pitchFamily="18" charset="0"/>
                                </a:rPr>
                              </m:ctrlPr>
                            </m:sSubSupPr>
                            <m:e>
                              <m:r>
                                <a:rPr lang="en-US" i="1">
                                  <a:latin typeface="Cambria Math" panose="02040503050406030204" pitchFamily="18" charset="0"/>
                                </a:rPr>
                                <m:t>𝜎</m:t>
                              </m:r>
                            </m:e>
                            <m:sub>
                              <m:r>
                                <a:rPr lang="en-US" i="1">
                                  <a:latin typeface="Cambria Math" panose="02040503050406030204" pitchFamily="18" charset="0"/>
                                </a:rPr>
                                <m:t>𝑗</m:t>
                              </m:r>
                            </m:sub>
                            <m:sup>
                              <m:r>
                                <a:rPr lang="en-US">
                                  <a:latin typeface="Cambria Math" panose="02040503050406030204" pitchFamily="18" charset="0"/>
                                </a:rPr>
                                <m:t>2</m:t>
                              </m:r>
                            </m:sup>
                          </m:sSubSup>
                          <m:r>
                            <a:rPr lang="en-US">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𝜏</m:t>
                              </m:r>
                            </m:e>
                            <m:sup>
                              <m:r>
                                <a:rPr lang="en-US">
                                  <a:latin typeface="Cambria Math" panose="02040503050406030204" pitchFamily="18" charset="0"/>
                                </a:rPr>
                                <m:t>2</m:t>
                              </m:r>
                            </m:sup>
                          </m:sSup>
                        </m:den>
                      </m:f>
                    </m:oMath>
                  </m:oMathPara>
                </a14:m>
                <a:endParaRPr lang="en-US" dirty="0"/>
              </a:p>
              <a:p>
                <a:r>
                  <a:rPr lang="en-US" dirty="0"/>
                  <a:t>To get </a:t>
                </a:r>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𝜏</m:t>
                            </m:r>
                          </m:e>
                          <m:sup>
                            <m:r>
                              <a:rPr lang="en-US">
                                <a:latin typeface="Cambria Math" panose="02040503050406030204" pitchFamily="18" charset="0"/>
                              </a:rPr>
                              <m:t>2</m:t>
                            </m:r>
                          </m:sup>
                        </m:sSup>
                        <m:r>
                          <a:rPr lang="en-US">
                            <a:latin typeface="Cambria Math" panose="02040503050406030204" pitchFamily="18" charset="0"/>
                          </a:rPr>
                          <m:t>∣</m:t>
                        </m:r>
                        <m:r>
                          <a:rPr lang="en-US" i="1">
                            <a:latin typeface="Cambria Math" panose="02040503050406030204" pitchFamily="18" charset="0"/>
                          </a:rPr>
                          <m:t>𝑦</m:t>
                        </m:r>
                      </m:e>
                    </m:d>
                  </m:oMath>
                </a14:m>
                <a:r>
                  <a:rPr lang="en-US" dirty="0"/>
                  <a:t> we rearrange </a:t>
                </a:r>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𝜇</m:t>
                        </m:r>
                        <m:r>
                          <a:rPr lang="en-US">
                            <a:latin typeface="Cambria Math" panose="02040503050406030204" pitchFamily="18" charset="0"/>
                          </a:rPr>
                          <m:t>∣</m:t>
                        </m:r>
                        <m:r>
                          <a:rPr lang="en-US" i="1">
                            <a:latin typeface="Cambria Math" panose="02040503050406030204" pitchFamily="18" charset="0"/>
                          </a:rPr>
                          <m:t>𝑦</m:t>
                        </m:r>
                        <m:r>
                          <a:rPr lang="en-US">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𝜏</m:t>
                            </m:r>
                          </m:e>
                          <m:sup>
                            <m:r>
                              <a:rPr lang="en-US">
                                <a:latin typeface="Cambria Math" panose="02040503050406030204" pitchFamily="18" charset="0"/>
                              </a:rPr>
                              <m:t>2</m:t>
                            </m:r>
                          </m:sup>
                        </m:sSup>
                      </m:e>
                    </m:d>
                    <m:r>
                      <a:rPr lang="en-US" b="0" i="1" smtClean="0">
                        <a:latin typeface="Cambria Math" panose="02040503050406030204" pitchFamily="18" charset="0"/>
                      </a:rPr>
                      <m:t>= </m:t>
                    </m:r>
                    <m:r>
                      <a:rPr lang="en-US" b="0" i="1" smtClean="0">
                        <a:latin typeface="Cambria Math" panose="02040503050406030204" pitchFamily="18" charset="0"/>
                      </a:rPr>
                      <m:t>𝑝</m:t>
                    </m:r>
                    <m:r>
                      <a:rPr lang="en-US" b="0" i="1" smtClean="0">
                        <a:latin typeface="Cambria Math" panose="02040503050406030204" pitchFamily="18" charset="0"/>
                      </a:rPr>
                      <m:t>(</m:t>
                    </m:r>
                    <m:r>
                      <a:rPr lang="en-US" i="1">
                        <a:latin typeface="Cambria Math" panose="02040503050406030204" pitchFamily="18" charset="0"/>
                      </a:rPr>
                      <m:t>𝜇</m:t>
                    </m:r>
                    <m:sSup>
                      <m:sSupPr>
                        <m:ctrlPr>
                          <a:rPr lang="en-US" i="1">
                            <a:latin typeface="Cambria Math" panose="02040503050406030204" pitchFamily="18" charset="0"/>
                          </a:rPr>
                        </m:ctrlPr>
                      </m:sSupPr>
                      <m:e>
                        <m:r>
                          <a:rPr lang="en-US" b="0" i="1" smtClean="0">
                            <a:latin typeface="Cambria Math" panose="02040503050406030204" pitchFamily="18" charset="0"/>
                          </a:rPr>
                          <m:t>,</m:t>
                        </m:r>
                        <m:r>
                          <a:rPr lang="en-US" i="1">
                            <a:latin typeface="Cambria Math" panose="02040503050406030204" pitchFamily="18" charset="0"/>
                          </a:rPr>
                          <m:t>𝜏</m:t>
                        </m:r>
                      </m:e>
                      <m:sup>
                        <m:r>
                          <a:rPr lang="en-US">
                            <a:latin typeface="Cambria Math" panose="02040503050406030204" pitchFamily="18" charset="0"/>
                          </a:rPr>
                          <m:t>2</m:t>
                        </m:r>
                      </m:sup>
                    </m:sSup>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i="1">
                        <a:latin typeface="Cambria Math" panose="02040503050406030204" pitchFamily="18" charset="0"/>
                      </a:rPr>
                      <m:t>𝑝</m:t>
                    </m:r>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𝜏</m:t>
                            </m:r>
                          </m:e>
                          <m:sup>
                            <m:r>
                              <a:rPr lang="en-US">
                                <a:latin typeface="Cambria Math" panose="02040503050406030204" pitchFamily="18" charset="0"/>
                              </a:rPr>
                              <m:t>2</m:t>
                            </m:r>
                          </m:sup>
                        </m:sSup>
                        <m:r>
                          <a:rPr lang="en-US">
                            <a:latin typeface="Cambria Math" panose="02040503050406030204" pitchFamily="18" charset="0"/>
                          </a:rPr>
                          <m:t>∣</m:t>
                        </m:r>
                        <m:r>
                          <a:rPr lang="en-US" i="1">
                            <a:latin typeface="Cambria Math" panose="02040503050406030204" pitchFamily="18" charset="0"/>
                          </a:rPr>
                          <m:t>𝑦</m:t>
                        </m:r>
                      </m:e>
                    </m:d>
                  </m:oMath>
                </a14:m>
                <a:r>
                  <a:rPr lang="en-US" dirty="0"/>
                  <a:t> to get </a:t>
                </a: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𝜇</m:t>
                          </m:r>
                          <m:r>
                            <a:rPr lang="en-US">
                              <a:latin typeface="Cambria Math" panose="02040503050406030204" pitchFamily="18" charset="0"/>
                            </a:rPr>
                            <m:t>∣</m:t>
                          </m:r>
                          <m:r>
                            <a:rPr lang="en-US" i="1">
                              <a:latin typeface="Cambria Math" panose="02040503050406030204" pitchFamily="18" charset="0"/>
                            </a:rPr>
                            <m:t>𝑦</m:t>
                          </m:r>
                          <m:r>
                            <a:rPr lang="en-US">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𝜏</m:t>
                              </m:r>
                            </m:e>
                            <m:sup>
                              <m:r>
                                <a:rPr lang="en-US">
                                  <a:latin typeface="Cambria Math" panose="02040503050406030204" pitchFamily="18" charset="0"/>
                                </a:rPr>
                                <m:t>2</m:t>
                              </m:r>
                            </m:sup>
                          </m:sSup>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𝜇</m:t>
                          </m:r>
                          <m:sSup>
                            <m:sSupPr>
                              <m:ctrlPr>
                                <a:rPr lang="en-US" i="1">
                                  <a:latin typeface="Cambria Math" panose="02040503050406030204" pitchFamily="18" charset="0"/>
                                </a:rPr>
                              </m:ctrlPr>
                            </m:sSupPr>
                            <m:e>
                              <m:r>
                                <a:rPr lang="en-US" i="1">
                                  <a:latin typeface="Cambria Math" panose="02040503050406030204" pitchFamily="18" charset="0"/>
                                </a:rPr>
                                <m:t>,</m:t>
                              </m:r>
                              <m:r>
                                <a:rPr lang="en-US" i="1">
                                  <a:latin typeface="Cambria Math" panose="02040503050406030204" pitchFamily="18" charset="0"/>
                                </a:rPr>
                                <m:t>𝜏</m:t>
                              </m:r>
                            </m:e>
                            <m:sup>
                              <m:r>
                                <a:rPr lang="en-US">
                                  <a:latin typeface="Cambria Math" panose="02040503050406030204" pitchFamily="18" charset="0"/>
                                </a:rPr>
                                <m:t>2</m:t>
                              </m:r>
                            </m:sup>
                          </m:sSup>
                          <m:r>
                            <a:rPr lang="en-US" i="1">
                              <a:latin typeface="Cambria Math" panose="02040503050406030204" pitchFamily="18" charset="0"/>
                            </a:rPr>
                            <m:t>|</m:t>
                          </m:r>
                          <m:r>
                            <a:rPr lang="en-US" i="1">
                              <a:latin typeface="Cambria Math" panose="02040503050406030204" pitchFamily="18" charset="0"/>
                            </a:rPr>
                            <m:t>𝑦</m:t>
                          </m:r>
                          <m:r>
                            <a:rPr lang="en-US" i="1">
                              <a:latin typeface="Cambria Math" panose="02040503050406030204" pitchFamily="18" charset="0"/>
                            </a:rPr>
                            <m:t>)</m:t>
                          </m:r>
                        </m:num>
                        <m:den>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𝜇</m:t>
                              </m:r>
                              <m:r>
                                <a:rPr lang="en-US">
                                  <a:latin typeface="Cambria Math" panose="02040503050406030204" pitchFamily="18" charset="0"/>
                                </a:rPr>
                                <m:t>∣</m:t>
                              </m:r>
                              <m:r>
                                <a:rPr lang="en-US" i="1">
                                  <a:latin typeface="Cambria Math" panose="02040503050406030204" pitchFamily="18" charset="0"/>
                                </a:rPr>
                                <m:t>𝑦</m:t>
                              </m:r>
                              <m:r>
                                <a:rPr lang="en-US">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𝜏</m:t>
                                  </m:r>
                                </m:e>
                                <m:sup>
                                  <m:r>
                                    <a:rPr lang="en-US">
                                      <a:latin typeface="Cambria Math" panose="02040503050406030204" pitchFamily="18" charset="0"/>
                                    </a:rPr>
                                    <m:t>2</m:t>
                                  </m:r>
                                </m:sup>
                              </m:sSup>
                            </m:e>
                          </m:d>
                        </m:den>
                      </m:f>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𝑝</m:t>
                          </m:r>
                          <m:r>
                            <a:rPr lang="en-US" b="0" i="1" smtClean="0">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𝜏</m:t>
                              </m:r>
                            </m:e>
                            <m:sup>
                              <m:r>
                                <a:rPr lang="en-US">
                                  <a:latin typeface="Cambria Math" panose="02040503050406030204" pitchFamily="18" charset="0"/>
                                </a:rPr>
                                <m:t>2</m:t>
                              </m:r>
                            </m:sup>
                          </m:sSup>
                          <m:r>
                            <a:rPr lang="en-US" b="0" i="1" smtClean="0">
                              <a:latin typeface="Cambria Math" panose="02040503050406030204" pitchFamily="18" charset="0"/>
                            </a:rPr>
                            <m:t>)</m:t>
                          </m:r>
                          <m:nary>
                            <m:naryPr>
                              <m:chr m:val="∏"/>
                              <m:limLoc m:val="subSup"/>
                              <m:supHide m:val="on"/>
                              <m:ctrlPr>
                                <a:rPr lang="en-US" b="0" i="1" smtClean="0">
                                  <a:latin typeface="Cambria Math" panose="02040503050406030204" pitchFamily="18" charset="0"/>
                                </a:rPr>
                              </m:ctrlPr>
                            </m:naryPr>
                            <m:sub>
                              <m:r>
                                <m:rPr>
                                  <m:brk m:alnAt="9"/>
                                </m:rPr>
                                <a:rPr lang="en-US" b="0" i="1" smtClean="0">
                                  <a:latin typeface="Cambria Math" panose="02040503050406030204" pitchFamily="18" charset="0"/>
                                </a:rPr>
                                <m:t>𝑗</m:t>
                              </m:r>
                            </m:sub>
                            <m:sup/>
                            <m:e>
                              <m:r>
                                <a:rPr lang="en-US" b="0" i="1" smtClean="0">
                                  <a:latin typeface="Cambria Math" panose="02040503050406030204" pitchFamily="18" charset="0"/>
                                </a:rPr>
                                <m:t>𝑁</m:t>
                              </m:r>
                              <m:r>
                                <a:rPr lang="en-US" b="0" i="1" smtClean="0">
                                  <a:latin typeface="Cambria Math" panose="02040503050406030204" pitchFamily="18" charset="0"/>
                                </a:rPr>
                                <m:t>(</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𝑦</m:t>
                                      </m:r>
                                    </m:e>
                                  </m:acc>
                                </m:e>
                                <m:sub>
                                  <m:r>
                                    <a:rPr lang="en-US">
                                      <a:latin typeface="Cambria Math" panose="02040503050406030204" pitchFamily="18" charset="0"/>
                                    </a:rPr>
                                    <m:t>.</m:t>
                                  </m:r>
                                  <m:r>
                                    <a:rPr lang="en-US" i="1">
                                      <a:latin typeface="Cambria Math" panose="02040503050406030204" pitchFamily="18" charset="0"/>
                                    </a:rPr>
                                    <m:t>𝑗</m:t>
                                  </m:r>
                                </m:sub>
                              </m:sSub>
                              <m:r>
                                <a:rPr lang="en-US">
                                  <a:latin typeface="Cambria Math" panose="02040503050406030204" pitchFamily="18" charset="0"/>
                                </a:rPr>
                                <m:t>∣</m:t>
                              </m:r>
                              <m:r>
                                <a:rPr lang="en-US" i="1">
                                  <a:latin typeface="Cambria Math" panose="02040503050406030204" pitchFamily="18" charset="0"/>
                                </a:rPr>
                                <m:t>𝜇</m:t>
                              </m:r>
                              <m:r>
                                <a:rPr lang="en-US">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𝜎</m:t>
                                  </m:r>
                                </m:e>
                                <m:sub>
                                  <m:r>
                                    <a:rPr lang="en-US" i="1">
                                      <a:latin typeface="Cambria Math" panose="02040503050406030204" pitchFamily="18" charset="0"/>
                                    </a:rPr>
                                    <m:t>𝑗</m:t>
                                  </m:r>
                                </m:sub>
                                <m:sup>
                                  <m:r>
                                    <a:rPr lang="en-US">
                                      <a:latin typeface="Cambria Math" panose="02040503050406030204" pitchFamily="18" charset="0"/>
                                    </a:rPr>
                                    <m:t>2</m:t>
                                  </m:r>
                                </m:sup>
                              </m:sSubSup>
                              <m:r>
                                <a:rPr lang="en-US">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𝜏</m:t>
                                  </m:r>
                                </m:e>
                                <m:sup>
                                  <m:r>
                                    <a:rPr lang="en-US">
                                      <a:latin typeface="Cambria Math" panose="02040503050406030204" pitchFamily="18" charset="0"/>
                                    </a:rPr>
                                    <m:t>2</m:t>
                                  </m:r>
                                </m:sup>
                              </m:sSup>
                              <m:r>
                                <a:rPr lang="en-US" b="0" i="1" smtClean="0">
                                  <a:latin typeface="Cambria Math" panose="02040503050406030204" pitchFamily="18" charset="0"/>
                                </a:rPr>
                                <m:t>)</m:t>
                              </m:r>
                            </m:e>
                          </m:nary>
                        </m:num>
                        <m:den>
                          <m:r>
                            <a:rPr lang="en-US" i="1">
                              <a:latin typeface="Cambria Math" panose="02040503050406030204" pitchFamily="18" charset="0"/>
                            </a:rPr>
                            <m:t>𝑁</m:t>
                          </m:r>
                          <m:d>
                            <m:dPr>
                              <m:ctrlPr>
                                <a:rPr lang="en-US" i="1">
                                  <a:latin typeface="Cambria Math" panose="02040503050406030204" pitchFamily="18" charset="0"/>
                                </a:rPr>
                              </m:ctrlPr>
                            </m:dPr>
                            <m:e>
                              <m:r>
                                <a:rPr lang="en-US" i="1">
                                  <a:latin typeface="Cambria Math" panose="02040503050406030204" pitchFamily="18" charset="0"/>
                                </a:rPr>
                                <m:t>𝜇</m:t>
                              </m:r>
                              <m:r>
                                <a:rPr lang="en-US">
                                  <a:latin typeface="Cambria Math" panose="02040503050406030204" pitchFamily="18" charset="0"/>
                                </a:rPr>
                                <m:t>∣</m:t>
                              </m:r>
                              <m:acc>
                                <m:accPr>
                                  <m:chr m:val="ˆ"/>
                                  <m:ctrlPr>
                                    <a:rPr lang="en-US" i="1">
                                      <a:latin typeface="Cambria Math" panose="02040503050406030204" pitchFamily="18" charset="0"/>
                                    </a:rPr>
                                  </m:ctrlPr>
                                </m:accPr>
                                <m:e>
                                  <m:r>
                                    <a:rPr lang="en-US" i="1">
                                      <a:latin typeface="Cambria Math" panose="02040503050406030204" pitchFamily="18" charset="0"/>
                                    </a:rPr>
                                    <m:t>𝜇</m:t>
                                  </m:r>
                                </m:e>
                              </m:acc>
                              <m:r>
                                <a:rPr lang="en-US">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𝜇</m:t>
                                  </m:r>
                                </m:sub>
                              </m:sSub>
                            </m:e>
                          </m:d>
                        </m:den>
                      </m:f>
                    </m:oMath>
                  </m:oMathPara>
                </a14:m>
                <a:endParaRPr lang="en-US" dirty="0"/>
              </a:p>
            </p:txBody>
          </p:sp>
        </mc:Choice>
        <mc:Fallback xmlns="">
          <p:sp>
            <p:nvSpPr>
              <p:cNvPr id="3" name="Content Placeholder 2">
                <a:extLst>
                  <a:ext uri="{FF2B5EF4-FFF2-40B4-BE49-F238E27FC236}">
                    <a16:creationId xmlns:a16="http://schemas.microsoft.com/office/drawing/2014/main" id="{B4DEEB80-536A-C4F2-8223-17978A3B9A66}"/>
                  </a:ext>
                </a:extLst>
              </p:cNvPr>
              <p:cNvSpPr>
                <a:spLocks noGrp="1" noRot="1" noChangeAspect="1" noMove="1" noResize="1" noEditPoints="1" noAdjustHandles="1" noChangeArrowheads="1" noChangeShapeType="1" noTextEdit="1"/>
              </p:cNvSpPr>
              <p:nvPr>
                <p:ph idx="1"/>
              </p:nvPr>
            </p:nvSpPr>
            <p:spPr>
              <a:blipFill>
                <a:blip r:embed="rId4"/>
                <a:stretch>
                  <a:fillRect l="-1104" t="-19705" r="-237"/>
                </a:stretch>
              </a:blipFill>
            </p:spPr>
            <p:txBody>
              <a:bodyPr/>
              <a:lstStyle/>
              <a:p>
                <a:r>
                  <a:rPr lang="en-US">
                    <a:noFill/>
                  </a:rPr>
                  <a:t> </a:t>
                </a:r>
              </a:p>
            </p:txBody>
          </p:sp>
        </mc:Fallback>
      </mc:AlternateContent>
    </p:spTree>
    <p:extLst>
      <p:ext uri="{BB962C8B-B14F-4D97-AF65-F5344CB8AC3E}">
        <p14:creationId xmlns:p14="http://schemas.microsoft.com/office/powerpoint/2010/main" val="1754732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Title 1">
            <a:extLst>
              <a:ext uri="{FF2B5EF4-FFF2-40B4-BE49-F238E27FC236}">
                <a16:creationId xmlns:a16="http://schemas.microsoft.com/office/drawing/2014/main" id="{7437B09B-40A5-6CD5-DCB3-08809A79E57D}"/>
              </a:ext>
            </a:extLst>
          </p:cNvPr>
          <p:cNvSpPr>
            <a:spLocks noGrp="1"/>
          </p:cNvSpPr>
          <p:nvPr>
            <p:ph type="title"/>
          </p:nvPr>
        </p:nvSpPr>
        <p:spPr>
          <a:xfrm>
            <a:off x="1098551" y="161926"/>
            <a:ext cx="16084550" cy="1549400"/>
          </a:xfrm>
        </p:spPr>
        <p:txBody>
          <a:bodyPr/>
          <a:lstStyle/>
          <a:p>
            <a:r>
              <a:rPr lang="en-US" altLang="en-US" dirty="0"/>
              <a:t>Objectives</a:t>
            </a:r>
          </a:p>
        </p:txBody>
      </p:sp>
      <p:sp>
        <p:nvSpPr>
          <p:cNvPr id="6146" name="Content Placeholder 2">
            <a:extLst>
              <a:ext uri="{FF2B5EF4-FFF2-40B4-BE49-F238E27FC236}">
                <a16:creationId xmlns:a16="http://schemas.microsoft.com/office/drawing/2014/main" id="{8DFB1FDB-789D-3A4E-B0C7-3BAF194C6643}"/>
              </a:ext>
            </a:extLst>
          </p:cNvPr>
          <p:cNvSpPr>
            <a:spLocks noGrp="1"/>
          </p:cNvSpPr>
          <p:nvPr>
            <p:ph idx="1"/>
          </p:nvPr>
        </p:nvSpPr>
        <p:spPr>
          <a:xfrm>
            <a:off x="1098551" y="2051050"/>
            <a:ext cx="16084550" cy="6886576"/>
          </a:xfrm>
        </p:spPr>
        <p:txBody>
          <a:bodyPr/>
          <a:lstStyle/>
          <a:p>
            <a:r>
              <a:rPr lang="en-US" altLang="en-US" dirty="0"/>
              <a:t>Perform Bayesian analysis of conjugate hierarchical models.</a:t>
            </a:r>
          </a:p>
          <a:p>
            <a:pPr marL="0" indent="0">
              <a:buNone/>
            </a:pPr>
            <a:endParaRPr lang="en-US" altLang="en-US" dirty="0"/>
          </a:p>
        </p:txBody>
      </p:sp>
    </p:spTree>
    <p:extLst>
      <p:ext uri="{BB962C8B-B14F-4D97-AF65-F5344CB8AC3E}">
        <p14:creationId xmlns:p14="http://schemas.microsoft.com/office/powerpoint/2010/main" val="64846539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A0C9CB4A-D6E3-37DB-61E9-3F90A076840C}"/>
                  </a:ext>
                </a:extLst>
              </p:cNvPr>
              <p:cNvSpPr>
                <a:spLocks noGrp="1"/>
              </p:cNvSpPr>
              <p:nvPr>
                <p:ph type="title"/>
              </p:nvPr>
            </p:nvSpPr>
            <p:spPr/>
            <p:txBody>
              <a:bodyPr/>
              <a:lstStyle/>
              <a:p>
                <a:r>
                  <a:rPr lang="en-US" dirty="0"/>
                  <a:t>Posterior Distribution of </a:t>
                </a:r>
                <a14:m>
                  <m:oMath xmlns:m="http://schemas.openxmlformats.org/officeDocument/2006/math">
                    <m:sSup>
                      <m:sSupPr>
                        <m:ctrlPr>
                          <a:rPr lang="en-US" i="1" smtClean="0">
                            <a:latin typeface="Cambria Math" panose="02040503050406030204" pitchFamily="18" charset="0"/>
                          </a:rPr>
                        </m:ctrlPr>
                      </m:sSupPr>
                      <m:e>
                        <m:r>
                          <a:rPr lang="en-US" i="1">
                            <a:latin typeface="Cambria Math" panose="02040503050406030204" pitchFamily="18" charset="0"/>
                          </a:rPr>
                          <m:t>𝜏</m:t>
                        </m:r>
                      </m:e>
                      <m:sup>
                        <m:r>
                          <a:rPr lang="en-US">
                            <a:latin typeface="Cambria Math" panose="02040503050406030204" pitchFamily="18" charset="0"/>
                          </a:rPr>
                          <m:t>2</m:t>
                        </m:r>
                      </m:sup>
                    </m:sSup>
                  </m:oMath>
                </a14:m>
                <a:endParaRPr lang="en-US" dirty="0"/>
              </a:p>
            </p:txBody>
          </p:sp>
        </mc:Choice>
        <mc:Fallback xmlns="">
          <p:sp>
            <p:nvSpPr>
              <p:cNvPr id="2" name="Title 1">
                <a:extLst>
                  <a:ext uri="{FF2B5EF4-FFF2-40B4-BE49-F238E27FC236}">
                    <a16:creationId xmlns:a16="http://schemas.microsoft.com/office/drawing/2014/main" id="{A0C9CB4A-D6E3-37DB-61E9-3F90A076840C}"/>
                  </a:ext>
                </a:extLst>
              </p:cNvPr>
              <p:cNvSpPr>
                <a:spLocks noGrp="1" noRot="1" noChangeAspect="1" noMove="1" noResize="1" noEditPoints="1" noAdjustHandles="1" noChangeArrowheads="1" noChangeShapeType="1" noTextEdit="1"/>
              </p:cNvSpPr>
              <p:nvPr>
                <p:ph type="title"/>
              </p:nvPr>
            </p:nvSpPr>
            <p:spPr>
              <a:blipFill>
                <a:blip r:embed="rId3"/>
                <a:stretch>
                  <a:fillRect b="-243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4DEEB80-536A-C4F2-8223-17978A3B9A66}"/>
                  </a:ext>
                </a:extLst>
              </p:cNvPr>
              <p:cNvSpPr>
                <a:spLocks noGrp="1"/>
              </p:cNvSpPr>
              <p:nvPr>
                <p:ph idx="1"/>
              </p:nvPr>
            </p:nvSpPr>
            <p:spPr/>
            <p:txBody>
              <a:bodyPr/>
              <a:lstStyle/>
              <a:p>
                <a:r>
                  <a:rPr lang="en-US" dirty="0"/>
                  <a:t>The expression holds for any </a:t>
                </a:r>
                <a14:m>
                  <m:oMath xmlns:m="http://schemas.openxmlformats.org/officeDocument/2006/math">
                    <m:r>
                      <a:rPr lang="en-US" i="1" smtClean="0">
                        <a:latin typeface="Cambria Math" panose="02040503050406030204" pitchFamily="18" charset="0"/>
                      </a:rPr>
                      <m:t>𝜇</m:t>
                    </m:r>
                  </m:oMath>
                </a14:m>
                <a:r>
                  <a:rPr lang="en-US" dirty="0"/>
                  <a:t>, so set </a:t>
                </a:r>
                <a14:m>
                  <m:oMath xmlns:m="http://schemas.openxmlformats.org/officeDocument/2006/math">
                    <m:r>
                      <a:rPr lang="en-US" i="1">
                        <a:latin typeface="Cambria Math" panose="02040503050406030204" pitchFamily="18" charset="0"/>
                      </a:rPr>
                      <m:t>𝜇</m:t>
                    </m:r>
                    <m:r>
                      <a:rPr lang="en-US" b="0" i="1" smtClean="0">
                        <a:latin typeface="Cambria Math" panose="02040503050406030204" pitchFamily="18" charset="0"/>
                      </a:rPr>
                      <m:t>=</m:t>
                    </m:r>
                    <m:acc>
                      <m:accPr>
                        <m:chr m:val="ˆ"/>
                        <m:ctrlPr>
                          <a:rPr lang="en-US" i="1">
                            <a:latin typeface="Cambria Math" panose="02040503050406030204" pitchFamily="18" charset="0"/>
                          </a:rPr>
                        </m:ctrlPr>
                      </m:accPr>
                      <m:e>
                        <m:r>
                          <a:rPr lang="en-US" i="1">
                            <a:latin typeface="Cambria Math" panose="02040503050406030204" pitchFamily="18" charset="0"/>
                          </a:rPr>
                          <m:t>𝜇</m:t>
                        </m:r>
                      </m:e>
                    </m:acc>
                  </m:oMath>
                </a14:m>
                <a:r>
                  <a:rPr lang="en-US" dirty="0"/>
                  <a:t>. </a:t>
                </a:r>
              </a:p>
              <a:p>
                <a:r>
                  <a:rPr lang="en-US" dirty="0"/>
                  <a:t>The denominator becomes </a:t>
                </a:r>
                <a14:m>
                  <m:oMath xmlns:m="http://schemas.openxmlformats.org/officeDocument/2006/math">
                    <m:sSubSup>
                      <m:sSubSupPr>
                        <m:ctrlPr>
                          <a:rPr lang="en-US" i="1" smtClean="0">
                            <a:latin typeface="Cambria Math" panose="02040503050406030204" pitchFamily="18" charset="0"/>
                          </a:rPr>
                        </m:ctrlPr>
                      </m:sSubSupPr>
                      <m:e>
                        <m:r>
                          <a:rPr lang="en-US" i="1">
                            <a:latin typeface="Cambria Math" panose="02040503050406030204" pitchFamily="18" charset="0"/>
                          </a:rPr>
                          <m:t>𝑉</m:t>
                        </m:r>
                      </m:e>
                      <m:sub>
                        <m:r>
                          <a:rPr lang="en-US" i="1">
                            <a:latin typeface="Cambria Math" panose="02040503050406030204" pitchFamily="18" charset="0"/>
                          </a:rPr>
                          <m:t>𝜇</m:t>
                        </m:r>
                      </m:sub>
                      <m:sup>
                        <m:r>
                          <a:rPr lang="en-US" i="1">
                            <a:latin typeface="Cambria Math" panose="02040503050406030204" pitchFamily="18" charset="0"/>
                          </a:rPr>
                          <m:t>−</m:t>
                        </m:r>
                        <m:r>
                          <a:rPr lang="en-US">
                            <a:latin typeface="Cambria Math" panose="02040503050406030204" pitchFamily="18" charset="0"/>
                          </a:rPr>
                          <m:t>1</m:t>
                        </m:r>
                        <m:r>
                          <a:rPr lang="en-US" b="0" i="1" smtClean="0">
                            <a:latin typeface="Cambria Math" panose="02040503050406030204" pitchFamily="18" charset="0"/>
                          </a:rPr>
                          <m:t>/2</m:t>
                        </m:r>
                      </m:sup>
                    </m:sSubSup>
                  </m:oMath>
                </a14:m>
                <a:r>
                  <a:rPr lang="en-US" dirty="0"/>
                  <a:t>.</a:t>
                </a: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𝜏</m:t>
                              </m:r>
                            </m:e>
                            <m:sup>
                              <m:r>
                                <a:rPr lang="en-US">
                                  <a:latin typeface="Cambria Math" panose="02040503050406030204" pitchFamily="18" charset="0"/>
                                </a:rPr>
                                <m:t>2</m:t>
                              </m:r>
                            </m:sup>
                          </m:sSup>
                          <m:r>
                            <a:rPr lang="en-US">
                              <a:latin typeface="Cambria Math" panose="02040503050406030204" pitchFamily="18" charset="0"/>
                            </a:rPr>
                            <m:t>∣</m:t>
                          </m:r>
                          <m:r>
                            <a:rPr lang="en-US" i="1">
                              <a:latin typeface="Cambria Math" panose="02040503050406030204" pitchFamily="18" charset="0"/>
                            </a:rPr>
                            <m:t>𝑦</m:t>
                          </m:r>
                        </m:e>
                      </m:d>
                      <m:r>
                        <a:rPr lang="en-US">
                          <a:latin typeface="Cambria Math" panose="02040503050406030204" pitchFamily="18" charset="0"/>
                        </a:rPr>
                        <m:t>∝</m:t>
                      </m:r>
                      <m:r>
                        <a:rPr lang="en-US" i="1">
                          <a:latin typeface="Cambria Math" panose="02040503050406030204" pitchFamily="18" charset="0"/>
                        </a:rPr>
                        <m:t>𝑝</m:t>
                      </m:r>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𝜏</m:t>
                              </m:r>
                            </m:e>
                            <m:sup>
                              <m:r>
                                <a:rPr lang="en-US">
                                  <a:latin typeface="Cambria Math" panose="02040503050406030204" pitchFamily="18" charset="0"/>
                                </a:rPr>
                                <m:t>2</m:t>
                              </m:r>
                            </m:sup>
                          </m:sSup>
                        </m:e>
                      </m:d>
                      <m:sSubSup>
                        <m:sSubSupPr>
                          <m:ctrlPr>
                            <a:rPr lang="en-US" i="1">
                              <a:latin typeface="Cambria Math" panose="02040503050406030204" pitchFamily="18" charset="0"/>
                            </a:rPr>
                          </m:ctrlPr>
                        </m:sSubSupPr>
                        <m:e>
                          <m:r>
                            <a:rPr lang="en-US" i="1">
                              <a:latin typeface="Cambria Math" panose="02040503050406030204" pitchFamily="18" charset="0"/>
                            </a:rPr>
                            <m:t>𝑉</m:t>
                          </m:r>
                        </m:e>
                        <m:sub>
                          <m:r>
                            <a:rPr lang="en-US" i="1">
                              <a:latin typeface="Cambria Math" panose="02040503050406030204" pitchFamily="18" charset="0"/>
                            </a:rPr>
                            <m:t>𝜇</m:t>
                          </m:r>
                        </m:sub>
                        <m:sup>
                          <m:r>
                            <a:rPr lang="en-US">
                              <a:latin typeface="Cambria Math" panose="02040503050406030204" pitchFamily="18" charset="0"/>
                            </a:rPr>
                            <m:t>1/2</m:t>
                          </m:r>
                        </m:sup>
                      </m:sSubSup>
                      <m:nary>
                        <m:naryPr>
                          <m:chr m:val="∏"/>
                          <m:limLoc m:val="undOvr"/>
                          <m:grow m:val="on"/>
                          <m:supHide m:val="on"/>
                          <m:ctrlPr>
                            <a:rPr lang="en-US" i="1">
                              <a:latin typeface="Cambria Math" panose="02040503050406030204" pitchFamily="18" charset="0"/>
                            </a:rPr>
                          </m:ctrlPr>
                        </m:naryPr>
                        <m:sub>
                          <m:r>
                            <a:rPr lang="en-US" i="1">
                              <a:latin typeface="Cambria Math" panose="02040503050406030204" pitchFamily="18" charset="0"/>
                            </a:rPr>
                            <m:t>𝑗</m:t>
                          </m:r>
                        </m:sub>
                        <m:sup/>
                        <m:e>
                          <m:r>
                            <a:rPr lang="en-US">
                              <a:latin typeface="Cambria Math" panose="02040503050406030204" pitchFamily="18" charset="0"/>
                            </a:rPr>
                            <m:t> </m:t>
                          </m:r>
                        </m:e>
                      </m:nary>
                      <m:r>
                        <a:rPr lang="en-US" i="1">
                          <a:latin typeface="Cambria Math" panose="02040503050406030204" pitchFamily="18" charset="0"/>
                        </a:rPr>
                        <m:t>𝑁</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𝑦</m:t>
                                  </m:r>
                                </m:e>
                              </m:acc>
                            </m:e>
                            <m:sub>
                              <m:r>
                                <a:rPr lang="en-US" i="1">
                                  <a:latin typeface="Cambria Math" panose="02040503050406030204" pitchFamily="18" charset="0"/>
                                </a:rPr>
                                <m:t>𝑗</m:t>
                              </m:r>
                            </m:sub>
                          </m:sSub>
                          <m:r>
                            <a:rPr lang="en-US">
                              <a:latin typeface="Cambria Math" panose="02040503050406030204" pitchFamily="18" charset="0"/>
                            </a:rPr>
                            <m:t>∣</m:t>
                          </m:r>
                          <m:acc>
                            <m:accPr>
                              <m:chr m:val="ˆ"/>
                              <m:ctrlPr>
                                <a:rPr lang="en-US" i="1">
                                  <a:latin typeface="Cambria Math" panose="02040503050406030204" pitchFamily="18" charset="0"/>
                                </a:rPr>
                              </m:ctrlPr>
                            </m:accPr>
                            <m:e>
                              <m:r>
                                <a:rPr lang="en-US" i="1">
                                  <a:latin typeface="Cambria Math" panose="02040503050406030204" pitchFamily="18" charset="0"/>
                                </a:rPr>
                                <m:t>𝜇</m:t>
                              </m:r>
                            </m:e>
                          </m:acc>
                          <m:r>
                            <a:rPr lang="en-US">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𝜎</m:t>
                              </m:r>
                            </m:e>
                            <m:sub>
                              <m:r>
                                <a:rPr lang="en-US" i="1">
                                  <a:latin typeface="Cambria Math" panose="02040503050406030204" pitchFamily="18" charset="0"/>
                                </a:rPr>
                                <m:t>𝑗</m:t>
                              </m:r>
                            </m:sub>
                            <m:sup>
                              <m:r>
                                <a:rPr lang="en-US">
                                  <a:latin typeface="Cambria Math" panose="02040503050406030204" pitchFamily="18" charset="0"/>
                                </a:rPr>
                                <m:t>2</m:t>
                              </m:r>
                            </m:sup>
                          </m:sSubSup>
                          <m:r>
                            <a:rPr lang="en-US">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𝜏</m:t>
                              </m:r>
                            </m:e>
                            <m:sup>
                              <m:r>
                                <a:rPr lang="en-US">
                                  <a:latin typeface="Cambria Math" panose="02040503050406030204" pitchFamily="18" charset="0"/>
                                </a:rPr>
                                <m:t>2</m:t>
                              </m:r>
                            </m:sup>
                          </m:sSup>
                        </m:e>
                      </m:d>
                    </m:oMath>
                  </m:oMathPara>
                </a14:m>
                <a:endParaRPr lang="en-US" dirty="0"/>
              </a:p>
              <a:p>
                <a:r>
                  <a:rPr lang="en-US" dirty="0"/>
                  <a:t>But what prior do we use for </a:t>
                </a:r>
                <a14:m>
                  <m:oMath xmlns:m="http://schemas.openxmlformats.org/officeDocument/2006/math">
                    <m:r>
                      <a:rPr lang="en-US" b="0" i="1" smtClean="0">
                        <a:latin typeface="Cambria Math" panose="02040503050406030204" pitchFamily="18" charset="0"/>
                      </a:rPr>
                      <m:t>𝑝</m:t>
                    </m:r>
                    <m:r>
                      <a:rPr lang="en-US" b="0" i="0" smtClean="0">
                        <a:latin typeface="Cambria Math" panose="02040503050406030204" pitchFamily="18" charset="0"/>
                      </a:rPr>
                      <m:t>(</m:t>
                    </m:r>
                    <m:sSup>
                      <m:sSupPr>
                        <m:ctrlPr>
                          <a:rPr lang="en-US" i="1" smtClean="0">
                            <a:latin typeface="Cambria Math" panose="02040503050406030204" pitchFamily="18" charset="0"/>
                          </a:rPr>
                        </m:ctrlPr>
                      </m:sSupPr>
                      <m:e>
                        <m:r>
                          <a:rPr lang="en-US" i="1">
                            <a:latin typeface="Cambria Math" panose="02040503050406030204" pitchFamily="18" charset="0"/>
                          </a:rPr>
                          <m:t>𝜏</m:t>
                        </m:r>
                      </m:e>
                      <m:sup>
                        <m:r>
                          <a:rPr lang="en-US">
                            <a:latin typeface="Cambria Math" panose="02040503050406030204" pitchFamily="18" charset="0"/>
                          </a:rPr>
                          <m:t>2</m:t>
                        </m:r>
                      </m:sup>
                    </m:sSup>
                    <m:r>
                      <a:rPr lang="en-US" b="0" i="1" smtClean="0">
                        <a:latin typeface="Cambria Math" panose="02040503050406030204" pitchFamily="18" charset="0"/>
                      </a:rPr>
                      <m:t>)</m:t>
                    </m:r>
                  </m:oMath>
                </a14:m>
                <a:r>
                  <a:rPr lang="en-US" dirty="0"/>
                  <a:t>? What we’ve typically done: </a:t>
                </a: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𝜏</m:t>
                              </m:r>
                            </m:e>
                            <m:sup>
                              <m:r>
                                <a:rPr lang="en-US">
                                  <a:latin typeface="Cambria Math" panose="02040503050406030204" pitchFamily="18" charset="0"/>
                                </a:rPr>
                                <m:t>2</m:t>
                              </m:r>
                            </m:sup>
                          </m:sSup>
                        </m:e>
                      </m:d>
                      <m:r>
                        <a:rPr lang="en-US" b="0" i="1" smtClean="0">
                          <a:latin typeface="Cambria Math" panose="02040503050406030204" pitchFamily="18" charset="0"/>
                        </a:rPr>
                        <m:t>=</m:t>
                      </m:r>
                      <m:r>
                        <m:rPr>
                          <m:sty m:val="p"/>
                        </m:rPr>
                        <a:rPr lang="en-US">
                          <a:latin typeface="Cambria Math" panose="02040503050406030204" pitchFamily="18" charset="0"/>
                        </a:rPr>
                        <m:t>Inv</m:t>
                      </m:r>
                      <m:sSup>
                        <m:sSupPr>
                          <m:ctrlPr>
                            <a:rPr lang="en-US" b="0" i="1" smtClean="0">
                              <a:latin typeface="Cambria Math" panose="02040503050406030204" pitchFamily="18" charset="0"/>
                            </a:rPr>
                          </m:ctrlPr>
                        </m:sSupPr>
                        <m:e>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𝜒</m:t>
                          </m:r>
                        </m:e>
                        <m:sup>
                          <m:r>
                            <a:rPr lang="en-US" b="0" i="1" smtClean="0">
                              <a:latin typeface="Cambria Math" panose="02040503050406030204" pitchFamily="18" charset="0"/>
                            </a:rPr>
                            <m:t>2</m:t>
                          </m:r>
                        </m:sup>
                      </m:s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𝜐</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sSup>
                            <m:sSupPr>
                              <m:ctrlPr>
                                <a:rPr lang="en-US" i="1">
                                  <a:latin typeface="Cambria Math" panose="02040503050406030204" pitchFamily="18" charset="0"/>
                                </a:rPr>
                              </m:ctrlPr>
                            </m:sSupPr>
                            <m:e>
                              <m:r>
                                <a:rPr lang="en-US" i="1">
                                  <a:latin typeface="Cambria Math" panose="02040503050406030204" pitchFamily="18" charset="0"/>
                                </a:rPr>
                                <m:t>𝜏</m:t>
                              </m:r>
                            </m:e>
                            <m:sup>
                              <m:r>
                                <a:rPr lang="en-US">
                                  <a:latin typeface="Cambria Math" panose="02040503050406030204" pitchFamily="18" charset="0"/>
                                </a:rPr>
                                <m:t>2</m:t>
                              </m:r>
                            </m:sup>
                          </m:sSup>
                        </m:e>
                        <m:sub>
                          <m:r>
                            <a:rPr lang="en-US" b="0" i="1" smtClean="0">
                              <a:latin typeface="Cambria Math" panose="02040503050406030204" pitchFamily="18" charset="0"/>
                            </a:rPr>
                            <m:t>0</m:t>
                          </m:r>
                        </m:sub>
                      </m:sSub>
                      <m:r>
                        <a:rPr lang="en-US" b="0" i="1" smtClean="0">
                          <a:latin typeface="Cambria Math" panose="02040503050406030204" pitchFamily="18" charset="0"/>
                        </a:rPr>
                        <m:t>)</m:t>
                      </m:r>
                    </m:oMath>
                  </m:oMathPara>
                </a14:m>
                <a:endParaRPr lang="en-US" dirty="0"/>
              </a:p>
              <a:p>
                <a:r>
                  <a:rPr lang="en-US" dirty="0"/>
                  <a:t>Pick </a:t>
                </a:r>
                <a14:m>
                  <m:oMath xmlns:m="http://schemas.openxmlformats.org/officeDocument/2006/math">
                    <m:sSub>
                      <m:sSubPr>
                        <m:ctrlPr>
                          <a:rPr lang="en-US" b="0" i="1" smtClean="0">
                            <a:latin typeface="Cambria Math" panose="02040503050406030204" pitchFamily="18" charset="0"/>
                          </a:rPr>
                        </m:ctrlPr>
                      </m:sSubPr>
                      <m:e>
                        <m:sSup>
                          <m:sSupPr>
                            <m:ctrlPr>
                              <a:rPr lang="en-US" i="1">
                                <a:latin typeface="Cambria Math" panose="02040503050406030204" pitchFamily="18" charset="0"/>
                              </a:rPr>
                            </m:ctrlPr>
                          </m:sSupPr>
                          <m:e>
                            <m:r>
                              <a:rPr lang="en-US" i="1">
                                <a:latin typeface="Cambria Math" panose="02040503050406030204" pitchFamily="18" charset="0"/>
                              </a:rPr>
                              <m:t>𝜏</m:t>
                            </m:r>
                          </m:e>
                          <m:sup>
                            <m:r>
                              <a:rPr lang="en-US">
                                <a:latin typeface="Cambria Math" panose="02040503050406030204" pitchFamily="18" charset="0"/>
                              </a:rPr>
                              <m:t>2</m:t>
                            </m:r>
                          </m:sup>
                        </m:sSup>
                      </m:e>
                      <m:sub>
                        <m:r>
                          <a:rPr lang="en-US" b="0" i="1" smtClean="0">
                            <a:latin typeface="Cambria Math" panose="02040503050406030204" pitchFamily="18" charset="0"/>
                          </a:rPr>
                          <m:t>0</m:t>
                        </m:r>
                      </m:sub>
                    </m:sSub>
                  </m:oMath>
                </a14:m>
                <a:r>
                  <a:rPr lang="en-US" dirty="0"/>
                  <a:t> based on a best guess 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𝜐</m:t>
                        </m:r>
                      </m:e>
                      <m:sub>
                        <m:r>
                          <a:rPr lang="en-US" i="1">
                            <a:latin typeface="Cambria Math" panose="02040503050406030204" pitchFamily="18" charset="0"/>
                          </a:rPr>
                          <m:t>0</m:t>
                        </m:r>
                      </m:sub>
                    </m:sSub>
                  </m:oMath>
                </a14:m>
                <a:r>
                  <a:rPr lang="en-US" dirty="0"/>
                  <a:t> based on uncertainty</a:t>
                </a:r>
              </a:p>
            </p:txBody>
          </p:sp>
        </mc:Choice>
        <mc:Fallback xmlns="">
          <p:sp>
            <p:nvSpPr>
              <p:cNvPr id="3" name="Content Placeholder 2">
                <a:extLst>
                  <a:ext uri="{FF2B5EF4-FFF2-40B4-BE49-F238E27FC236}">
                    <a16:creationId xmlns:a16="http://schemas.microsoft.com/office/drawing/2014/main" id="{B4DEEB80-536A-C4F2-8223-17978A3B9A66}"/>
                  </a:ext>
                </a:extLst>
              </p:cNvPr>
              <p:cNvSpPr>
                <a:spLocks noGrp="1" noRot="1" noChangeAspect="1" noMove="1" noResize="1" noEditPoints="1" noAdjustHandles="1" noChangeArrowheads="1" noChangeShapeType="1" noTextEdit="1"/>
              </p:cNvSpPr>
              <p:nvPr>
                <p:ph idx="1"/>
              </p:nvPr>
            </p:nvSpPr>
            <p:spPr>
              <a:blipFill>
                <a:blip r:embed="rId4"/>
                <a:stretch>
                  <a:fillRect l="-1104" t="-3867"/>
                </a:stretch>
              </a:blipFill>
            </p:spPr>
            <p:txBody>
              <a:bodyPr/>
              <a:lstStyle/>
              <a:p>
                <a:r>
                  <a:rPr lang="en-US">
                    <a:noFill/>
                  </a:rPr>
                  <a:t> </a:t>
                </a:r>
              </a:p>
            </p:txBody>
          </p:sp>
        </mc:Fallback>
      </mc:AlternateContent>
    </p:spTree>
    <p:extLst>
      <p:ext uri="{BB962C8B-B14F-4D97-AF65-F5344CB8AC3E}">
        <p14:creationId xmlns:p14="http://schemas.microsoft.com/office/powerpoint/2010/main" val="2248653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BF6101C6-F524-5BC4-5A53-2CDC111C4235}"/>
                  </a:ext>
                </a:extLst>
              </p:cNvPr>
              <p:cNvSpPr>
                <a:spLocks noGrp="1"/>
              </p:cNvSpPr>
              <p:nvPr>
                <p:ph type="title"/>
              </p:nvPr>
            </p:nvSpPr>
            <p:spPr/>
            <p:txBody>
              <a:bodyPr/>
              <a:lstStyle/>
              <a:p>
                <a:r>
                  <a:rPr lang="en-US" dirty="0"/>
                  <a:t>Picking a Prior Distribution of </a:t>
                </a:r>
                <a14:m>
                  <m:oMath xmlns:m="http://schemas.openxmlformats.org/officeDocument/2006/math">
                    <m:sSup>
                      <m:sSupPr>
                        <m:ctrlPr>
                          <a:rPr lang="en-US" i="1" smtClean="0">
                            <a:latin typeface="Cambria Math" panose="02040503050406030204" pitchFamily="18" charset="0"/>
                          </a:rPr>
                        </m:ctrlPr>
                      </m:sSupPr>
                      <m:e>
                        <m:r>
                          <a:rPr lang="en-US" i="1">
                            <a:latin typeface="Cambria Math" panose="02040503050406030204" pitchFamily="18" charset="0"/>
                          </a:rPr>
                          <m:t>𝜏</m:t>
                        </m:r>
                      </m:e>
                      <m:sup>
                        <m:r>
                          <a:rPr lang="en-US">
                            <a:latin typeface="Cambria Math" panose="02040503050406030204" pitchFamily="18" charset="0"/>
                          </a:rPr>
                          <m:t>2</m:t>
                        </m:r>
                      </m:sup>
                    </m:sSup>
                  </m:oMath>
                </a14:m>
                <a:endParaRPr lang="en-US" dirty="0"/>
              </a:p>
            </p:txBody>
          </p:sp>
        </mc:Choice>
        <mc:Fallback xmlns="">
          <p:sp>
            <p:nvSpPr>
              <p:cNvPr id="2" name="Title 1">
                <a:extLst>
                  <a:ext uri="{FF2B5EF4-FFF2-40B4-BE49-F238E27FC236}">
                    <a16:creationId xmlns:a16="http://schemas.microsoft.com/office/drawing/2014/main" id="{BF6101C6-F524-5BC4-5A53-2CDC111C4235}"/>
                  </a:ext>
                </a:extLst>
              </p:cNvPr>
              <p:cNvSpPr>
                <a:spLocks noGrp="1" noRot="1" noChangeAspect="1" noMove="1" noResize="1" noEditPoints="1" noAdjustHandles="1" noChangeArrowheads="1" noChangeShapeType="1" noTextEdit="1"/>
              </p:cNvSpPr>
              <p:nvPr>
                <p:ph type="title"/>
              </p:nvPr>
            </p:nvSpPr>
            <p:spPr>
              <a:blipFill>
                <a:blip r:embed="rId3"/>
                <a:stretch>
                  <a:fillRect b="-243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64145F2-C7C9-10D7-44A7-EC27C7957696}"/>
                  </a:ext>
                </a:extLst>
              </p:cNvPr>
              <p:cNvSpPr>
                <a:spLocks noGrp="1"/>
              </p:cNvSpPr>
              <p:nvPr>
                <p:ph idx="1"/>
              </p:nvPr>
            </p:nvSpPr>
            <p:spPr/>
            <p:txBody>
              <a:bodyPr/>
              <a:lstStyle/>
              <a:p>
                <a:pPr marL="742950" indent="-742950">
                  <a:buFont typeface="+mj-lt"/>
                  <a:buAutoNum type="arabicPeriod"/>
                </a:pPr>
                <a:r>
                  <a:rPr lang="en-US" dirty="0"/>
                  <a:t>Noninformative prior: </a:t>
                </a:r>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𝜏</m:t>
                            </m:r>
                          </m:e>
                          <m:sup>
                            <m:r>
                              <a:rPr lang="en-US">
                                <a:latin typeface="Cambria Math" panose="02040503050406030204" pitchFamily="18" charset="0"/>
                              </a:rPr>
                              <m:t>2</m:t>
                            </m:r>
                          </m:sup>
                        </m:sSup>
                      </m:e>
                    </m:d>
                    <m:r>
                      <a:rPr lang="en-US">
                        <a:latin typeface="Cambria Math" panose="02040503050406030204" pitchFamily="18" charset="0"/>
                      </a:rPr>
                      <m:t>∝</m:t>
                    </m:r>
                    <m:f>
                      <m:fPr>
                        <m:ctrlPr>
                          <a:rPr lang="en-US" i="1">
                            <a:latin typeface="Cambria Math" panose="02040503050406030204" pitchFamily="18" charset="0"/>
                          </a:rPr>
                        </m:ctrlPr>
                      </m:fPr>
                      <m:num>
                        <m:r>
                          <a:rPr lang="en-US">
                            <a:latin typeface="Cambria Math" panose="02040503050406030204" pitchFamily="18" charset="0"/>
                          </a:rPr>
                          <m:t>1</m:t>
                        </m:r>
                      </m:num>
                      <m:den>
                        <m:sSup>
                          <m:sSupPr>
                            <m:ctrlPr>
                              <a:rPr lang="en-US" i="1">
                                <a:latin typeface="Cambria Math" panose="02040503050406030204" pitchFamily="18" charset="0"/>
                              </a:rPr>
                            </m:ctrlPr>
                          </m:sSupPr>
                          <m:e>
                            <m:r>
                              <a:rPr lang="en-US" i="1">
                                <a:latin typeface="Cambria Math" panose="02040503050406030204" pitchFamily="18" charset="0"/>
                              </a:rPr>
                              <m:t>𝜏</m:t>
                            </m:r>
                          </m:e>
                          <m:sup>
                            <m:r>
                              <a:rPr lang="en-US">
                                <a:latin typeface="Cambria Math" panose="02040503050406030204" pitchFamily="18" charset="0"/>
                              </a:rPr>
                              <m:t>2</m:t>
                            </m:r>
                          </m:sup>
                        </m:sSup>
                      </m:den>
                    </m:f>
                  </m:oMath>
                </a14:m>
                <a:r>
                  <a:rPr lang="en-US" dirty="0"/>
                  <a:t> or, equivalently, </a:t>
                </a:r>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m:rPr>
                            <m:sty m:val="p"/>
                          </m:rPr>
                          <a:rPr lang="en-US">
                            <a:latin typeface="Cambria Math" panose="02040503050406030204" pitchFamily="18" charset="0"/>
                          </a:rPr>
                          <m:t>log</m:t>
                        </m:r>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𝜏</m:t>
                                </m:r>
                              </m:e>
                              <m:sup>
                                <m:r>
                                  <a:rPr lang="en-US">
                                    <a:latin typeface="Cambria Math" panose="02040503050406030204" pitchFamily="18" charset="0"/>
                                  </a:rPr>
                                  <m:t>2</m:t>
                                </m:r>
                              </m:sup>
                            </m:sSup>
                          </m:e>
                        </m:d>
                      </m:e>
                    </m:d>
                    <m:r>
                      <a:rPr lang="en-US">
                        <a:latin typeface="Cambria Math" panose="02040503050406030204" pitchFamily="18" charset="0"/>
                      </a:rPr>
                      <m:t>∝</m:t>
                    </m:r>
                    <m:r>
                      <a:rPr lang="en-US" b="0" i="0" smtClean="0">
                        <a:latin typeface="Cambria Math" panose="02040503050406030204" pitchFamily="18" charset="0"/>
                      </a:rPr>
                      <m:t>1</m:t>
                    </m:r>
                  </m:oMath>
                </a14:m>
                <a:endParaRPr lang="en-US" dirty="0"/>
              </a:p>
              <a:p>
                <a:pPr lvl="1"/>
                <a:r>
                  <a:rPr lang="en-US" dirty="0"/>
                  <a:t>But this results in improper posterior!</a:t>
                </a:r>
              </a:p>
              <a:p>
                <a:pPr marL="742950" indent="-742950">
                  <a:buFont typeface="+mj-lt"/>
                  <a:buAutoNum type="arabicPeriod"/>
                </a:pPr>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𝜏</m:t>
                            </m:r>
                          </m:e>
                          <m:sup>
                            <m:r>
                              <a:rPr lang="en-US">
                                <a:latin typeface="Cambria Math" panose="02040503050406030204" pitchFamily="18" charset="0"/>
                              </a:rPr>
                              <m:t>2</m:t>
                            </m:r>
                          </m:sup>
                        </m:sSup>
                      </m:e>
                    </m:d>
                    <m:r>
                      <a:rPr lang="en-US">
                        <a:latin typeface="Cambria Math" panose="02040503050406030204" pitchFamily="18" charset="0"/>
                      </a:rPr>
                      <m:t>∝1</m:t>
                    </m:r>
                  </m:oMath>
                </a14:m>
                <a:r>
                  <a:rPr lang="en-US" dirty="0"/>
                  <a:t> leads to proper posterior </a:t>
                </a:r>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𝜏</m:t>
                            </m:r>
                          </m:e>
                          <m:sup>
                            <m:r>
                              <a:rPr lang="en-US">
                                <a:latin typeface="Cambria Math" panose="02040503050406030204" pitchFamily="18" charset="0"/>
                              </a:rPr>
                              <m:t>2</m:t>
                            </m:r>
                          </m:sup>
                        </m:sSup>
                        <m:r>
                          <a:rPr lang="en-US">
                            <a:latin typeface="Cambria Math" panose="02040503050406030204" pitchFamily="18" charset="0"/>
                          </a:rPr>
                          <m:t>∣</m:t>
                        </m:r>
                        <m:r>
                          <a:rPr lang="en-US" i="1">
                            <a:latin typeface="Cambria Math" panose="02040503050406030204" pitchFamily="18" charset="0"/>
                          </a:rPr>
                          <m:t>𝑦</m:t>
                        </m:r>
                      </m:e>
                    </m:d>
                  </m:oMath>
                </a14:m>
                <a:r>
                  <a:rPr lang="en-US" dirty="0"/>
                  <a:t>.</a:t>
                </a:r>
              </a:p>
              <a:p>
                <a:pPr marL="742950" indent="-742950">
                  <a:buFont typeface="+mj-lt"/>
                  <a:buAutoNum type="arabicPeriod"/>
                </a:pPr>
                <a:r>
                  <a:rPr lang="en-US" dirty="0"/>
                  <a:t>What we’ve typically done: </a:t>
                </a: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𝜏</m:t>
                              </m:r>
                            </m:e>
                            <m:sup>
                              <m:r>
                                <a:rPr lang="en-US">
                                  <a:latin typeface="Cambria Math" panose="02040503050406030204" pitchFamily="18" charset="0"/>
                                </a:rPr>
                                <m:t>2</m:t>
                              </m:r>
                            </m:sup>
                          </m:sSup>
                        </m:e>
                      </m:d>
                      <m:r>
                        <a:rPr lang="en-US" b="0" i="1" smtClean="0">
                          <a:latin typeface="Cambria Math" panose="02040503050406030204" pitchFamily="18" charset="0"/>
                        </a:rPr>
                        <m:t>=</m:t>
                      </m:r>
                      <m:r>
                        <m:rPr>
                          <m:sty m:val="p"/>
                        </m:rPr>
                        <a:rPr lang="en-US">
                          <a:latin typeface="Cambria Math" panose="02040503050406030204" pitchFamily="18" charset="0"/>
                        </a:rPr>
                        <m:t>Inv</m:t>
                      </m:r>
                      <m:sSup>
                        <m:sSupPr>
                          <m:ctrlPr>
                            <a:rPr lang="en-US" b="0" i="1" smtClean="0">
                              <a:latin typeface="Cambria Math" panose="02040503050406030204" pitchFamily="18" charset="0"/>
                            </a:rPr>
                          </m:ctrlPr>
                        </m:sSupPr>
                        <m:e>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𝜒</m:t>
                          </m:r>
                        </m:e>
                        <m:sup>
                          <m:r>
                            <a:rPr lang="en-US" b="0" i="1" smtClean="0">
                              <a:latin typeface="Cambria Math" panose="02040503050406030204" pitchFamily="18" charset="0"/>
                            </a:rPr>
                            <m:t>2</m:t>
                          </m:r>
                        </m:sup>
                      </m:s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𝜐</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sSup>
                            <m:sSupPr>
                              <m:ctrlPr>
                                <a:rPr lang="en-US" i="1">
                                  <a:latin typeface="Cambria Math" panose="02040503050406030204" pitchFamily="18" charset="0"/>
                                </a:rPr>
                              </m:ctrlPr>
                            </m:sSupPr>
                            <m:e>
                              <m:r>
                                <a:rPr lang="en-US" i="1">
                                  <a:latin typeface="Cambria Math" panose="02040503050406030204" pitchFamily="18" charset="0"/>
                                </a:rPr>
                                <m:t>𝜏</m:t>
                              </m:r>
                            </m:e>
                            <m:sup>
                              <m:r>
                                <a:rPr lang="en-US">
                                  <a:latin typeface="Cambria Math" panose="02040503050406030204" pitchFamily="18" charset="0"/>
                                </a:rPr>
                                <m:t>2</m:t>
                              </m:r>
                            </m:sup>
                          </m:sSup>
                        </m:e>
                        <m:sub>
                          <m:r>
                            <a:rPr lang="en-US" b="0" i="1" smtClean="0">
                              <a:latin typeface="Cambria Math" panose="02040503050406030204" pitchFamily="18" charset="0"/>
                            </a:rPr>
                            <m:t>0</m:t>
                          </m:r>
                        </m:sub>
                      </m:sSub>
                      <m:r>
                        <a:rPr lang="en-US" b="0" i="1" smtClean="0">
                          <a:latin typeface="Cambria Math" panose="02040503050406030204" pitchFamily="18" charset="0"/>
                        </a:rPr>
                        <m:t>)</m:t>
                      </m:r>
                    </m:oMath>
                  </m:oMathPara>
                </a14:m>
                <a:endParaRPr lang="en-US" dirty="0"/>
              </a:p>
              <a:p>
                <a:pPr lvl="1"/>
                <a:r>
                  <a:rPr lang="en-US" dirty="0"/>
                  <a:t>Pick </a:t>
                </a:r>
                <a14:m>
                  <m:oMath xmlns:m="http://schemas.openxmlformats.org/officeDocument/2006/math">
                    <m:sSub>
                      <m:sSubPr>
                        <m:ctrlPr>
                          <a:rPr lang="en-US" b="0" i="1" smtClean="0">
                            <a:latin typeface="Cambria Math" panose="02040503050406030204" pitchFamily="18" charset="0"/>
                          </a:rPr>
                        </m:ctrlPr>
                      </m:sSubPr>
                      <m:e>
                        <m:sSup>
                          <m:sSupPr>
                            <m:ctrlPr>
                              <a:rPr lang="en-US" i="1">
                                <a:latin typeface="Cambria Math" panose="02040503050406030204" pitchFamily="18" charset="0"/>
                              </a:rPr>
                            </m:ctrlPr>
                          </m:sSupPr>
                          <m:e>
                            <m:r>
                              <a:rPr lang="en-US" i="1">
                                <a:latin typeface="Cambria Math" panose="02040503050406030204" pitchFamily="18" charset="0"/>
                              </a:rPr>
                              <m:t>𝜏</m:t>
                            </m:r>
                          </m:e>
                          <m:sup>
                            <m:r>
                              <a:rPr lang="en-US">
                                <a:latin typeface="Cambria Math" panose="02040503050406030204" pitchFamily="18" charset="0"/>
                              </a:rPr>
                              <m:t>2</m:t>
                            </m:r>
                          </m:sup>
                        </m:sSup>
                      </m:e>
                      <m:sub>
                        <m:r>
                          <a:rPr lang="en-US" b="0" i="1" smtClean="0">
                            <a:latin typeface="Cambria Math" panose="02040503050406030204" pitchFamily="18" charset="0"/>
                          </a:rPr>
                          <m:t>0</m:t>
                        </m:r>
                      </m:sub>
                    </m:sSub>
                  </m:oMath>
                </a14:m>
                <a:r>
                  <a:rPr lang="en-US" dirty="0"/>
                  <a:t> based on a best guess 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𝜐</m:t>
                        </m:r>
                      </m:e>
                      <m:sub>
                        <m:r>
                          <a:rPr lang="en-US" i="1">
                            <a:latin typeface="Cambria Math" panose="02040503050406030204" pitchFamily="18" charset="0"/>
                          </a:rPr>
                          <m:t>0</m:t>
                        </m:r>
                      </m:sub>
                    </m:sSub>
                  </m:oMath>
                </a14:m>
                <a:r>
                  <a:rPr lang="en-US" dirty="0"/>
                  <a:t> based on uncertainty</a:t>
                </a:r>
              </a:p>
              <a:p>
                <a:endParaRPr lang="en-US" dirty="0"/>
              </a:p>
            </p:txBody>
          </p:sp>
        </mc:Choice>
        <mc:Fallback xmlns="">
          <p:sp>
            <p:nvSpPr>
              <p:cNvPr id="3" name="Content Placeholder 2">
                <a:extLst>
                  <a:ext uri="{FF2B5EF4-FFF2-40B4-BE49-F238E27FC236}">
                    <a16:creationId xmlns:a16="http://schemas.microsoft.com/office/drawing/2014/main" id="{764145F2-C7C9-10D7-44A7-EC27C7957696}"/>
                  </a:ext>
                </a:extLst>
              </p:cNvPr>
              <p:cNvSpPr>
                <a:spLocks noGrp="1" noRot="1" noChangeAspect="1" noMove="1" noResize="1" noEditPoints="1" noAdjustHandles="1" noChangeArrowheads="1" noChangeShapeType="1" noTextEdit="1"/>
              </p:cNvSpPr>
              <p:nvPr>
                <p:ph idx="1"/>
              </p:nvPr>
            </p:nvSpPr>
            <p:spPr>
              <a:blipFill>
                <a:blip r:embed="rId4"/>
                <a:stretch>
                  <a:fillRect l="-1183"/>
                </a:stretch>
              </a:blipFill>
            </p:spPr>
            <p:txBody>
              <a:bodyPr/>
              <a:lstStyle/>
              <a:p>
                <a:r>
                  <a:rPr lang="en-US">
                    <a:noFill/>
                  </a:rPr>
                  <a:t> </a:t>
                </a:r>
              </a:p>
            </p:txBody>
          </p:sp>
        </mc:Fallback>
      </mc:AlternateContent>
    </p:spTree>
    <p:extLst>
      <p:ext uri="{BB962C8B-B14F-4D97-AF65-F5344CB8AC3E}">
        <p14:creationId xmlns:p14="http://schemas.microsoft.com/office/powerpoint/2010/main" val="2999076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397659-534E-9A22-D974-00CD4CDCB132}"/>
              </a:ext>
            </a:extLst>
          </p:cNvPr>
          <p:cNvSpPr>
            <a:spLocks noGrp="1"/>
          </p:cNvSpPr>
          <p:nvPr>
            <p:ph type="title"/>
          </p:nvPr>
        </p:nvSpPr>
        <p:spPr/>
        <p:txBody>
          <a:bodyPr/>
          <a:lstStyle/>
          <a:p>
            <a:r>
              <a:rPr lang="en-US" dirty="0"/>
              <a:t>Computation of Posterior Distribution of Model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8DAA599-79CE-436E-9196-48AB92B6D72F}"/>
                  </a:ext>
                </a:extLst>
              </p:cNvPr>
              <p:cNvSpPr>
                <a:spLocks noGrp="1"/>
              </p:cNvSpPr>
              <p:nvPr>
                <p:ph idx="1"/>
              </p:nvPr>
            </p:nvSpPr>
            <p:spPr/>
            <p:txBody>
              <a:bodyPr/>
              <a:lstStyle/>
              <a:p>
                <a:pPr marL="742950" indent="-742950">
                  <a:buFont typeface="+mj-lt"/>
                  <a:buAutoNum type="arabicPeriod"/>
                </a:pPr>
                <a:r>
                  <a:rPr lang="en-US" dirty="0"/>
                  <a:t>Evaluate the one-dimensional posterior </a:t>
                </a:r>
                <a14:m>
                  <m:oMath xmlns:m="http://schemas.openxmlformats.org/officeDocument/2006/math">
                    <m:r>
                      <a:rPr lang="en-US" i="1" smtClean="0">
                        <a:latin typeface="Cambria Math" panose="02040503050406030204" pitchFamily="18" charset="0"/>
                      </a:rPr>
                      <m:t>𝑝</m:t>
                    </m:r>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𝜏</m:t>
                            </m:r>
                          </m:e>
                          <m:sup>
                            <m:r>
                              <a:rPr lang="en-US">
                                <a:latin typeface="Cambria Math" panose="02040503050406030204" pitchFamily="18" charset="0"/>
                              </a:rPr>
                              <m:t>2</m:t>
                            </m:r>
                          </m:sup>
                        </m:sSup>
                        <m:r>
                          <a:rPr lang="en-US">
                            <a:latin typeface="Cambria Math" panose="02040503050406030204" pitchFamily="18" charset="0"/>
                          </a:rPr>
                          <m:t>∣</m:t>
                        </m:r>
                        <m:r>
                          <a:rPr lang="en-US" i="1">
                            <a:latin typeface="Cambria Math" panose="02040503050406030204" pitchFamily="18" charset="0"/>
                          </a:rPr>
                          <m:t>𝑦</m:t>
                        </m:r>
                      </m:e>
                    </m:d>
                  </m:oMath>
                </a14:m>
                <a:r>
                  <a:rPr lang="en-US" dirty="0"/>
                  <a:t> on a grid.</a:t>
                </a:r>
              </a:p>
              <a:p>
                <a:pPr marL="742950" indent="-742950">
                  <a:buFont typeface="+mj-lt"/>
                  <a:buAutoNum type="arabicPeriod"/>
                </a:pPr>
                <a:r>
                  <a:rPr lang="en-US" dirty="0"/>
                  <a:t>Sample </a:t>
                </a:r>
                <a14:m>
                  <m:oMath xmlns:m="http://schemas.openxmlformats.org/officeDocument/2006/math">
                    <m:sSup>
                      <m:sSupPr>
                        <m:ctrlPr>
                          <a:rPr lang="en-US" i="1" smtClean="0">
                            <a:latin typeface="Cambria Math" panose="02040503050406030204" pitchFamily="18" charset="0"/>
                          </a:rPr>
                        </m:ctrlPr>
                      </m:sSupPr>
                      <m:e>
                        <m:r>
                          <a:rPr lang="en-US" i="1">
                            <a:latin typeface="Cambria Math" panose="02040503050406030204" pitchFamily="18" charset="0"/>
                          </a:rPr>
                          <m:t>𝜏</m:t>
                        </m:r>
                      </m:e>
                      <m:sup>
                        <m:r>
                          <a:rPr lang="en-US">
                            <a:latin typeface="Cambria Math" panose="02040503050406030204" pitchFamily="18" charset="0"/>
                          </a:rPr>
                          <m:t>2</m:t>
                        </m:r>
                      </m:sup>
                    </m:sSup>
                  </m:oMath>
                </a14:m>
                <a:r>
                  <a:rPr lang="en-US" dirty="0"/>
                  <a:t> from </a:t>
                </a:r>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𝜏</m:t>
                            </m:r>
                          </m:e>
                          <m:sup>
                            <m:r>
                              <a:rPr lang="en-US">
                                <a:latin typeface="Cambria Math" panose="02040503050406030204" pitchFamily="18" charset="0"/>
                              </a:rPr>
                              <m:t>2</m:t>
                            </m:r>
                          </m:sup>
                        </m:sSup>
                        <m:r>
                          <a:rPr lang="en-US">
                            <a:latin typeface="Cambria Math" panose="02040503050406030204" pitchFamily="18" charset="0"/>
                          </a:rPr>
                          <m:t>∣</m:t>
                        </m:r>
                        <m:r>
                          <a:rPr lang="en-US" i="1">
                            <a:latin typeface="Cambria Math" panose="02040503050406030204" pitchFamily="18" charset="0"/>
                          </a:rPr>
                          <m:t>𝑦</m:t>
                        </m:r>
                      </m:e>
                    </m:d>
                  </m:oMath>
                </a14:m>
                <a:r>
                  <a:rPr lang="en-US" dirty="0"/>
                  <a:t> using inverse </a:t>
                </a:r>
                <a:r>
                  <a:rPr lang="en-US" dirty="0" err="1"/>
                  <a:t>cdf</a:t>
                </a:r>
                <a:r>
                  <a:rPr lang="en-US" dirty="0"/>
                  <a:t> method.</a:t>
                </a:r>
              </a:p>
              <a:p>
                <a:pPr marL="742950" indent="-742950">
                  <a:buFont typeface="+mj-lt"/>
                  <a:buAutoNum type="arabicPeriod"/>
                </a:pPr>
                <a:r>
                  <a:rPr lang="en-US" dirty="0"/>
                  <a:t>Sample </a:t>
                </a:r>
                <a14:m>
                  <m:oMath xmlns:m="http://schemas.openxmlformats.org/officeDocument/2006/math">
                    <m:r>
                      <a:rPr lang="en-US" i="1" smtClean="0">
                        <a:latin typeface="Cambria Math" panose="02040503050406030204" pitchFamily="18" charset="0"/>
                      </a:rPr>
                      <m:t>𝜇</m:t>
                    </m:r>
                  </m:oMath>
                </a14:m>
                <a:r>
                  <a:rPr lang="en-US" dirty="0"/>
                  <a:t> from </a:t>
                </a:r>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𝜇</m:t>
                        </m:r>
                        <m:r>
                          <a:rPr lang="en-US">
                            <a:latin typeface="Cambria Math" panose="02040503050406030204" pitchFamily="18" charset="0"/>
                          </a:rPr>
                          <m:t>∣</m:t>
                        </m:r>
                        <m:r>
                          <a:rPr lang="en-US" i="1">
                            <a:latin typeface="Cambria Math" panose="02040503050406030204" pitchFamily="18" charset="0"/>
                          </a:rPr>
                          <m:t>𝑦</m:t>
                        </m:r>
                        <m:r>
                          <a:rPr lang="en-US">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𝜏</m:t>
                            </m:r>
                          </m:e>
                          <m:sup>
                            <m:r>
                              <a:rPr lang="en-US">
                                <a:latin typeface="Cambria Math" panose="02040503050406030204" pitchFamily="18" charset="0"/>
                              </a:rPr>
                              <m:t>2</m:t>
                            </m:r>
                          </m:sup>
                        </m:sSup>
                      </m:e>
                    </m:d>
                    <m:r>
                      <a:rPr lang="en-US">
                        <a:latin typeface="Cambria Math" panose="02040503050406030204" pitchFamily="18" charset="0"/>
                      </a:rPr>
                      <m:t>=</m:t>
                    </m:r>
                    <m:r>
                      <a:rPr lang="en-US" i="1">
                        <a:latin typeface="Cambria Math" panose="02040503050406030204" pitchFamily="18" charset="0"/>
                      </a:rPr>
                      <m:t>𝑁</m:t>
                    </m:r>
                    <m:d>
                      <m:dPr>
                        <m:ctrlPr>
                          <a:rPr lang="en-US" i="1">
                            <a:latin typeface="Cambria Math" panose="02040503050406030204" pitchFamily="18" charset="0"/>
                          </a:rPr>
                        </m:ctrlPr>
                      </m:dPr>
                      <m:e>
                        <m:r>
                          <a:rPr lang="en-US" i="1">
                            <a:latin typeface="Cambria Math" panose="02040503050406030204" pitchFamily="18" charset="0"/>
                          </a:rPr>
                          <m:t>𝜇</m:t>
                        </m:r>
                        <m:r>
                          <a:rPr lang="en-US">
                            <a:latin typeface="Cambria Math" panose="02040503050406030204" pitchFamily="18" charset="0"/>
                          </a:rPr>
                          <m:t>∣</m:t>
                        </m:r>
                        <m:acc>
                          <m:accPr>
                            <m:chr m:val="ˆ"/>
                            <m:ctrlPr>
                              <a:rPr lang="en-US" i="1">
                                <a:latin typeface="Cambria Math" panose="02040503050406030204" pitchFamily="18" charset="0"/>
                              </a:rPr>
                            </m:ctrlPr>
                          </m:accPr>
                          <m:e>
                            <m:r>
                              <a:rPr lang="en-US" i="1">
                                <a:latin typeface="Cambria Math" panose="02040503050406030204" pitchFamily="18" charset="0"/>
                              </a:rPr>
                              <m:t>𝜇</m:t>
                            </m:r>
                          </m:e>
                        </m:acc>
                        <m:r>
                          <a:rPr lang="en-US">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𝜇</m:t>
                            </m:r>
                          </m:sub>
                        </m:sSub>
                      </m:e>
                    </m:d>
                  </m:oMath>
                </a14:m>
                <a:r>
                  <a:rPr lang="en-US" dirty="0"/>
                  <a:t>.</a:t>
                </a:r>
              </a:p>
              <a:p>
                <a:pPr marL="742950" indent="-742950">
                  <a:buFont typeface="+mj-lt"/>
                  <a:buAutoNum type="arabicPeriod"/>
                </a:pPr>
                <a:r>
                  <a:rPr lang="en-US" dirty="0"/>
                  <a:t>Sample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𝜃</m:t>
                        </m:r>
                      </m:e>
                      <m:sub>
                        <m:r>
                          <a:rPr lang="en-US" i="1">
                            <a:latin typeface="Cambria Math" panose="02040503050406030204" pitchFamily="18" charset="0"/>
                          </a:rPr>
                          <m:t>𝑗</m:t>
                        </m:r>
                      </m:sub>
                    </m:sSub>
                  </m:oMath>
                </a14:m>
                <a:r>
                  <a:rPr lang="en-US" dirty="0"/>
                  <a:t> from </a:t>
                </a:r>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𝜃</m:t>
                            </m:r>
                          </m:e>
                          <m:sub>
                            <m:r>
                              <a:rPr lang="en-US" i="1">
                                <a:latin typeface="Cambria Math" panose="02040503050406030204" pitchFamily="18" charset="0"/>
                              </a:rPr>
                              <m:t>𝑗</m:t>
                            </m:r>
                          </m:sub>
                        </m:sSub>
                        <m:r>
                          <a:rPr lang="en-US">
                            <a:latin typeface="Cambria Math" panose="02040503050406030204" pitchFamily="18" charset="0"/>
                          </a:rPr>
                          <m:t>∣</m:t>
                        </m:r>
                        <m:r>
                          <a:rPr lang="en-US" i="1">
                            <a:latin typeface="Cambria Math" panose="02040503050406030204" pitchFamily="18" charset="0"/>
                          </a:rPr>
                          <m:t>𝜇</m:t>
                        </m:r>
                        <m:r>
                          <a:rPr lang="en-US">
                            <a:latin typeface="Cambria Math" panose="02040503050406030204" pitchFamily="18" charset="0"/>
                          </a:rPr>
                          <m:t>,</m:t>
                        </m:r>
                        <m:r>
                          <a:rPr lang="en-US" i="1">
                            <a:latin typeface="Cambria Math" panose="02040503050406030204" pitchFamily="18" charset="0"/>
                          </a:rPr>
                          <m:t>𝜏</m:t>
                        </m:r>
                        <m:r>
                          <a:rPr lang="en-US">
                            <a:latin typeface="Cambria Math" panose="02040503050406030204" pitchFamily="18" charset="0"/>
                          </a:rPr>
                          <m:t>,</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𝑦</m:t>
                                </m:r>
                              </m:e>
                            </m:acc>
                          </m:e>
                          <m:sub>
                            <m:r>
                              <a:rPr lang="en-US">
                                <a:latin typeface="Cambria Math" panose="02040503050406030204" pitchFamily="18" charset="0"/>
                              </a:rPr>
                              <m:t>.</m:t>
                            </m:r>
                            <m:r>
                              <a:rPr lang="en-US" i="1">
                                <a:latin typeface="Cambria Math" panose="02040503050406030204" pitchFamily="18" charset="0"/>
                              </a:rPr>
                              <m:t>𝑗</m:t>
                            </m:r>
                          </m:sub>
                        </m:sSub>
                      </m:e>
                    </m:d>
                    <m:r>
                      <a:rPr lang="en-US">
                        <a:latin typeface="Cambria Math" panose="02040503050406030204" pitchFamily="18" charset="0"/>
                      </a:rPr>
                      <m:t>=</m:t>
                    </m:r>
                    <m:r>
                      <a:rPr lang="en-US" i="1">
                        <a:latin typeface="Cambria Math" panose="02040503050406030204" pitchFamily="18" charset="0"/>
                      </a:rPr>
                      <m:t>𝑁</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acc>
                              <m:accPr>
                                <m:chr m:val="ˆ"/>
                                <m:ctrlPr>
                                  <a:rPr lang="en-US" i="1">
                                    <a:latin typeface="Cambria Math" panose="02040503050406030204" pitchFamily="18" charset="0"/>
                                  </a:rPr>
                                </m:ctrlPr>
                              </m:accPr>
                              <m:e>
                                <m:r>
                                  <a:rPr lang="en-US" i="1">
                                    <a:latin typeface="Cambria Math" panose="02040503050406030204" pitchFamily="18" charset="0"/>
                                  </a:rPr>
                                  <m:t>𝜃</m:t>
                                </m:r>
                              </m:e>
                            </m:acc>
                          </m:e>
                          <m:sub>
                            <m:r>
                              <a:rPr lang="en-US" i="1">
                                <a:latin typeface="Cambria Math" panose="02040503050406030204" pitchFamily="18" charset="0"/>
                              </a:rPr>
                              <m:t>𝑗</m:t>
                            </m:r>
                          </m:sub>
                        </m:sSub>
                        <m:r>
                          <a:rPr lang="en-US">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𝑗</m:t>
                            </m:r>
                          </m:sub>
                        </m:sSub>
                      </m:e>
                    </m:d>
                  </m:oMath>
                </a14:m>
                <a:r>
                  <a:rPr lang="en-US" dirty="0"/>
                  <a:t>.</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58DAA599-79CE-436E-9196-48AB92B6D72F}"/>
                  </a:ext>
                </a:extLst>
              </p:cNvPr>
              <p:cNvSpPr>
                <a:spLocks noGrp="1" noRot="1" noChangeAspect="1" noMove="1" noResize="1" noEditPoints="1" noAdjustHandles="1" noChangeArrowheads="1" noChangeShapeType="1" noTextEdit="1"/>
              </p:cNvSpPr>
              <p:nvPr>
                <p:ph idx="1"/>
              </p:nvPr>
            </p:nvSpPr>
            <p:spPr>
              <a:blipFill>
                <a:blip r:embed="rId3"/>
                <a:stretch>
                  <a:fillRect l="-1183" t="-1657"/>
                </a:stretch>
              </a:blipFill>
            </p:spPr>
            <p:txBody>
              <a:bodyPr/>
              <a:lstStyle/>
              <a:p>
                <a:r>
                  <a:rPr lang="en-US">
                    <a:noFill/>
                  </a:rPr>
                  <a:t> </a:t>
                </a:r>
              </a:p>
            </p:txBody>
          </p:sp>
        </mc:Fallback>
      </mc:AlternateContent>
    </p:spTree>
    <p:extLst>
      <p:ext uri="{BB962C8B-B14F-4D97-AF65-F5344CB8AC3E}">
        <p14:creationId xmlns:p14="http://schemas.microsoft.com/office/powerpoint/2010/main" val="3796088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00A746-3C9A-6774-8635-F78593BC0E09}"/>
              </a:ext>
            </a:extLst>
          </p:cNvPr>
          <p:cNvSpPr>
            <a:spLocks noGrp="1"/>
          </p:cNvSpPr>
          <p:nvPr>
            <p:ph type="title"/>
          </p:nvPr>
        </p:nvSpPr>
        <p:spPr/>
        <p:txBody>
          <a:bodyPr/>
          <a:lstStyle/>
          <a:p>
            <a:r>
              <a:rPr lang="en-US" dirty="0"/>
              <a:t>Posterior Predictive Distributions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5C9995A-8405-4662-B298-AFD621F97590}"/>
                  </a:ext>
                </a:extLst>
              </p:cNvPr>
              <p:cNvSpPr>
                <a:spLocks noGrp="1"/>
              </p:cNvSpPr>
              <p:nvPr>
                <p:ph idx="1"/>
              </p:nvPr>
            </p:nvSpPr>
            <p:spPr/>
            <p:txBody>
              <a:bodyPr/>
              <a:lstStyle/>
              <a:p>
                <a:r>
                  <a:rPr lang="en-US" dirty="0"/>
                  <a:t>Computing </a:t>
                </a:r>
                <a14:m>
                  <m:oMath xmlns:m="http://schemas.openxmlformats.org/officeDocument/2006/math">
                    <m:r>
                      <a:rPr lang="en-US" b="0" i="1" smtClean="0">
                        <a:latin typeface="Cambria Math" panose="02040503050406030204" pitchFamily="18" charset="0"/>
                      </a:rPr>
                      <m:t>𝑝</m:t>
                    </m:r>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𝑦</m:t>
                        </m:r>
                      </m:e>
                    </m:acc>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oMath>
                </a14:m>
                <a:r>
                  <a:rPr lang="en-US" dirty="0"/>
                  <a:t> from current experiments means:</a:t>
                </a:r>
              </a:p>
              <a:p>
                <a:pPr marL="1441450" lvl="1" indent="-742950">
                  <a:buFont typeface="+mj-lt"/>
                  <a:buAutoNum type="arabicPeriod"/>
                </a:pPr>
                <a:r>
                  <a:rPr lang="en-US" dirty="0"/>
                  <a:t>Obtain draws of parameters </a:t>
                </a:r>
                <a14:m>
                  <m:oMath xmlns:m="http://schemas.openxmlformats.org/officeDocument/2006/math">
                    <m:r>
                      <a:rPr lang="en-US" b="0" i="0" smtClean="0">
                        <a:latin typeface="Cambria Math" panose="02040503050406030204" pitchFamily="18" charset="0"/>
                      </a:rPr>
                      <m:t>(</m:t>
                    </m:r>
                    <m:sSup>
                      <m:sSupPr>
                        <m:ctrlPr>
                          <a:rPr lang="en-US" i="1" smtClean="0">
                            <a:latin typeface="Cambria Math" panose="02040503050406030204" pitchFamily="18" charset="0"/>
                          </a:rPr>
                        </m:ctrlPr>
                      </m:sSupPr>
                      <m:e>
                        <m:r>
                          <a:rPr lang="en-US" i="1">
                            <a:latin typeface="Cambria Math" panose="02040503050406030204" pitchFamily="18" charset="0"/>
                          </a:rPr>
                          <m:t>𝜏</m:t>
                        </m:r>
                      </m:e>
                      <m:sup>
                        <m:r>
                          <a:rPr lang="en-US">
                            <a:latin typeface="Cambria Math" panose="02040503050406030204" pitchFamily="18" charset="0"/>
                          </a:rPr>
                          <m:t>2</m:t>
                        </m:r>
                      </m:sup>
                    </m:sSup>
                    <m:r>
                      <a:rPr lang="en-US" b="0" i="1" smtClean="0">
                        <a:latin typeface="Cambria Math" panose="02040503050406030204" pitchFamily="18" charset="0"/>
                      </a:rPr>
                      <m:t>,</m:t>
                    </m:r>
                    <m:r>
                      <a:rPr lang="en-US" i="1">
                        <a:latin typeface="Cambria Math" panose="02040503050406030204" pitchFamily="18" charset="0"/>
                      </a:rPr>
                      <m:t>𝜇</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𝜃</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𝜃</m:t>
                        </m:r>
                      </m:e>
                      <m:sub>
                        <m:r>
                          <a:rPr lang="en-US" b="0" i="1" smtClean="0">
                            <a:latin typeface="Cambria Math" panose="02040503050406030204" pitchFamily="18" charset="0"/>
                          </a:rPr>
                          <m:t>𝐽</m:t>
                        </m:r>
                      </m:sub>
                    </m:sSub>
                    <m:r>
                      <a:rPr lang="en-US" b="0" i="1" smtClean="0">
                        <a:latin typeface="Cambria Math" panose="02040503050406030204" pitchFamily="18" charset="0"/>
                      </a:rPr>
                      <m:t>)</m:t>
                    </m:r>
                  </m:oMath>
                </a14:m>
                <a:r>
                  <a:rPr lang="en-US" dirty="0"/>
                  <a:t>.</a:t>
                </a:r>
              </a:p>
              <a:p>
                <a:pPr marL="1441450" lvl="1" indent="-742950">
                  <a:buFont typeface="+mj-lt"/>
                  <a:buAutoNum type="arabicPeriod"/>
                </a:pPr>
                <a:r>
                  <a:rPr lang="en-US" dirty="0"/>
                  <a:t>Draw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𝑦</m:t>
                        </m:r>
                      </m:e>
                    </m:acc>
                  </m:oMath>
                </a14:m>
                <a:r>
                  <a:rPr lang="en-US" dirty="0"/>
                  <a:t> from </a:t>
                </a:r>
                <a14:m>
                  <m:oMath xmlns:m="http://schemas.openxmlformats.org/officeDocument/2006/math">
                    <m:r>
                      <a:rPr lang="en-US" i="1">
                        <a:latin typeface="Cambria Math" panose="02040503050406030204" pitchFamily="18" charset="0"/>
                      </a:rPr>
                      <m:t>𝑁</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𝜃</m:t>
                            </m:r>
                          </m:e>
                          <m:sub>
                            <m:r>
                              <a:rPr lang="en-US" b="0" i="1" smtClean="0">
                                <a:latin typeface="Cambria Math" panose="02040503050406030204" pitchFamily="18" charset="0"/>
                              </a:rPr>
                              <m:t>𝑗</m:t>
                            </m:r>
                          </m:sub>
                        </m:sSub>
                        <m:r>
                          <a:rPr lang="en-US">
                            <a:latin typeface="Cambria Math" panose="02040503050406030204" pitchFamily="18" charset="0"/>
                          </a:rPr>
                          <m:t>,</m:t>
                        </m:r>
                        <m:sSubSup>
                          <m:sSubSupPr>
                            <m:ctrlPr>
                              <a:rPr lang="en-US" i="1" smtClean="0">
                                <a:latin typeface="Cambria Math" panose="02040503050406030204" pitchFamily="18" charset="0"/>
                              </a:rPr>
                            </m:ctrlPr>
                          </m:sSubSupPr>
                          <m:e>
                            <m:r>
                              <a:rPr lang="en-US" i="1" smtClean="0">
                                <a:latin typeface="Cambria Math" panose="02040503050406030204" pitchFamily="18" charset="0"/>
                                <a:ea typeface="Cambria Math" panose="02040503050406030204" pitchFamily="18" charset="0"/>
                              </a:rPr>
                              <m:t>𝜎</m:t>
                            </m:r>
                          </m:e>
                          <m:sub>
                            <m:r>
                              <a:rPr lang="en-US" b="0" i="1" smtClean="0">
                                <a:latin typeface="Cambria Math" panose="02040503050406030204" pitchFamily="18" charset="0"/>
                              </a:rPr>
                              <m:t>𝑗</m:t>
                            </m:r>
                          </m:sub>
                          <m:sup>
                            <m:r>
                              <a:rPr lang="en-US" b="0" i="1" smtClean="0">
                                <a:latin typeface="Cambria Math" panose="02040503050406030204" pitchFamily="18" charset="0"/>
                              </a:rPr>
                              <m:t>2</m:t>
                            </m:r>
                          </m:sup>
                        </m:sSubSup>
                      </m:e>
                    </m:d>
                  </m:oMath>
                </a14:m>
                <a:r>
                  <a:rPr lang="en-US" dirty="0"/>
                  <a:t>.</a:t>
                </a:r>
              </a:p>
              <a:p>
                <a:pPr marL="768350" indent="-742950"/>
                <a:r>
                  <a:rPr lang="en-US" dirty="0"/>
                  <a:t>Predicting future data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𝑦</m:t>
                        </m:r>
                      </m:e>
                    </m:acc>
                  </m:oMath>
                </a14:m>
                <a:r>
                  <a:rPr lang="en-US" dirty="0"/>
                  <a:t> from future experiments with mean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𝜃</m:t>
                        </m:r>
                      </m:e>
                    </m:acc>
                  </m:oMath>
                </a14:m>
                <a:r>
                  <a:rPr lang="en-US" dirty="0"/>
                  <a:t> and sample size </a:t>
                </a:r>
                <a14:m>
                  <m:oMath xmlns:m="http://schemas.openxmlformats.org/officeDocument/2006/math">
                    <m:acc>
                      <m:accPr>
                        <m:chr m:val="̃"/>
                        <m:ctrlPr>
                          <a:rPr lang="en-US" i="1">
                            <a:latin typeface="Cambria Math" panose="02040503050406030204" pitchFamily="18" charset="0"/>
                          </a:rPr>
                        </m:ctrlPr>
                      </m:accPr>
                      <m:e>
                        <m:r>
                          <a:rPr lang="en-US" b="0" i="1" smtClean="0">
                            <a:latin typeface="Cambria Math" panose="02040503050406030204" pitchFamily="18" charset="0"/>
                          </a:rPr>
                          <m:t>𝑛</m:t>
                        </m:r>
                      </m:e>
                    </m:acc>
                  </m:oMath>
                </a14:m>
                <a:r>
                  <a:rPr lang="en-US" dirty="0"/>
                  <a:t>:</a:t>
                </a:r>
              </a:p>
              <a:p>
                <a:pPr marL="1441450" lvl="1" indent="-742950">
                  <a:buFont typeface="+mj-lt"/>
                  <a:buAutoNum type="arabicPeriod"/>
                </a:pPr>
                <a:r>
                  <a:rPr lang="en-US" dirty="0"/>
                  <a:t>Draw </a:t>
                </a:r>
                <a14:m>
                  <m:oMath xmlns:m="http://schemas.openxmlformats.org/officeDocument/2006/math">
                    <m:r>
                      <a:rPr lang="en-US" i="1">
                        <a:latin typeface="Cambria Math" panose="02040503050406030204" pitchFamily="18" charset="0"/>
                      </a:rPr>
                      <m:t>𝜇</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𝜏</m:t>
                        </m:r>
                      </m:e>
                      <m:sup>
                        <m:r>
                          <a:rPr lang="en-US">
                            <a:latin typeface="Cambria Math" panose="02040503050406030204" pitchFamily="18" charset="0"/>
                          </a:rPr>
                          <m:t>2</m:t>
                        </m:r>
                      </m:sup>
                    </m:sSup>
                  </m:oMath>
                </a14:m>
                <a:r>
                  <a:rPr lang="en-US" dirty="0"/>
                  <a:t> from their posterior.</a:t>
                </a:r>
              </a:p>
              <a:p>
                <a:pPr marL="1441450" lvl="1" indent="-742950">
                  <a:buFont typeface="+mj-lt"/>
                  <a:buAutoNum type="arabicPeriod"/>
                </a:pPr>
                <a:r>
                  <a:rPr lang="en-US" dirty="0"/>
                  <a:t>Draw </a:t>
                </a:r>
                <a14:m>
                  <m:oMath xmlns:m="http://schemas.openxmlformats.org/officeDocument/2006/math">
                    <m:acc>
                      <m:accPr>
                        <m:chr m:val="̃"/>
                        <m:ctrlPr>
                          <a:rPr lang="en-US" i="1" smtClean="0">
                            <a:latin typeface="Cambria Math" panose="02040503050406030204" pitchFamily="18" charset="0"/>
                          </a:rPr>
                        </m:ctrlPr>
                      </m:accPr>
                      <m:e>
                        <m:r>
                          <a:rPr lang="en-US" i="1">
                            <a:latin typeface="Cambria Math" panose="02040503050406030204" pitchFamily="18" charset="0"/>
                          </a:rPr>
                          <m:t>𝜃</m:t>
                        </m:r>
                      </m:e>
                    </m:acc>
                  </m:oMath>
                </a14:m>
                <a:r>
                  <a:rPr lang="en-US" dirty="0"/>
                  <a:t> from </a:t>
                </a:r>
                <a14:m>
                  <m:oMath xmlns:m="http://schemas.openxmlformats.org/officeDocument/2006/math">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𝜃</m:t>
                    </m:r>
                    <m:r>
                      <a:rPr lang="en-US" i="1">
                        <a:latin typeface="Cambria Math" panose="02040503050406030204" pitchFamily="18" charset="0"/>
                      </a:rPr>
                      <m:t>|</m:t>
                    </m:r>
                    <m:r>
                      <a:rPr lang="en-US" i="1">
                        <a:latin typeface="Cambria Math" panose="02040503050406030204" pitchFamily="18" charset="0"/>
                      </a:rPr>
                      <m:t>𝜇</m:t>
                    </m:r>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𝜏</m:t>
                        </m:r>
                      </m:e>
                      <m:sup>
                        <m:r>
                          <a:rPr lang="en-US">
                            <a:latin typeface="Cambria Math" panose="02040503050406030204" pitchFamily="18" charset="0"/>
                          </a:rPr>
                          <m:t>2</m:t>
                        </m:r>
                      </m:sup>
                    </m:sSup>
                    <m:r>
                      <a:rPr lang="en-US" i="1">
                        <a:latin typeface="Cambria Math" panose="02040503050406030204" pitchFamily="18" charset="0"/>
                      </a:rPr>
                      <m:t>)</m:t>
                    </m:r>
                  </m:oMath>
                </a14:m>
                <a:r>
                  <a:rPr lang="en-US" dirty="0"/>
                  <a:t>.</a:t>
                </a:r>
              </a:p>
              <a:p>
                <a:pPr marL="1441450" lvl="1" indent="-742950">
                  <a:buFont typeface="+mj-lt"/>
                  <a:buAutoNum type="arabicPeriod"/>
                </a:pPr>
                <a:r>
                  <a:rPr lang="en-US" dirty="0"/>
                  <a:t>Draw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𝑦</m:t>
                        </m:r>
                      </m:e>
                    </m:acc>
                  </m:oMath>
                </a14:m>
                <a:r>
                  <a:rPr lang="en-US" dirty="0"/>
                  <a:t> from </a:t>
                </a:r>
                <a14:m>
                  <m:oMath xmlns:m="http://schemas.openxmlformats.org/officeDocument/2006/math">
                    <m:r>
                      <a:rPr lang="en-US" i="1">
                        <a:latin typeface="Cambria Math" panose="02040503050406030204" pitchFamily="18" charset="0"/>
                      </a:rPr>
                      <m:t>𝑁</m:t>
                    </m:r>
                    <m:d>
                      <m:dPr>
                        <m:ctrlPr>
                          <a:rPr lang="en-US" i="1">
                            <a:latin typeface="Cambria Math" panose="02040503050406030204" pitchFamily="18" charset="0"/>
                          </a:rPr>
                        </m:ctrlPr>
                      </m:dPr>
                      <m:e>
                        <m:acc>
                          <m:accPr>
                            <m:chr m:val="̃"/>
                            <m:ctrlPr>
                              <a:rPr lang="en-US" i="1">
                                <a:latin typeface="Cambria Math" panose="02040503050406030204" pitchFamily="18" charset="0"/>
                              </a:rPr>
                            </m:ctrlPr>
                          </m:accPr>
                          <m:e>
                            <m:r>
                              <a:rPr lang="en-US" i="1">
                                <a:latin typeface="Cambria Math" panose="02040503050406030204" pitchFamily="18" charset="0"/>
                              </a:rPr>
                              <m:t>𝜃</m:t>
                            </m:r>
                          </m:e>
                        </m:acc>
                        <m:r>
                          <a:rPr lang="en-US">
                            <a:latin typeface="Cambria Math" panose="02040503050406030204" pitchFamily="18" charset="0"/>
                          </a:rPr>
                          <m:t>,</m:t>
                        </m:r>
                        <m:sSup>
                          <m:sSupPr>
                            <m:ctrlPr>
                              <a:rPr lang="en-US" i="1" smtClean="0">
                                <a:latin typeface="Cambria Math" panose="02040503050406030204" pitchFamily="18" charset="0"/>
                              </a:rPr>
                            </m:ctrlPr>
                          </m:sSupPr>
                          <m:e>
                            <m:acc>
                              <m:accPr>
                                <m:chr m:val="̃"/>
                                <m:ctrlPr>
                                  <a:rPr lang="en-US" i="1" smtClean="0">
                                    <a:latin typeface="Cambria Math" panose="02040503050406030204" pitchFamily="18" charset="0"/>
                                  </a:rPr>
                                </m:ctrlPr>
                              </m:accPr>
                              <m:e>
                                <m:r>
                                  <a:rPr lang="en-US" i="1" smtClean="0">
                                    <a:latin typeface="Cambria Math" panose="02040503050406030204" pitchFamily="18" charset="0"/>
                                    <a:ea typeface="Cambria Math" panose="02040503050406030204" pitchFamily="18" charset="0"/>
                                  </a:rPr>
                                  <m:t>𝜎</m:t>
                                </m:r>
                              </m:e>
                            </m:acc>
                          </m:e>
                          <m:sup>
                            <m:r>
                              <a:rPr lang="en-US" b="0" i="1" smtClean="0">
                                <a:latin typeface="Cambria Math" panose="02040503050406030204" pitchFamily="18" charset="0"/>
                              </a:rPr>
                              <m:t>2</m:t>
                            </m:r>
                          </m:sup>
                        </m:sSup>
                        <m:r>
                          <a:rPr lang="en-US" i="1" smtClean="0">
                            <a:latin typeface="Cambria Math" panose="02040503050406030204" pitchFamily="18" charset="0"/>
                          </a:rPr>
                          <m:t> </m:t>
                        </m:r>
                      </m:e>
                    </m:d>
                  </m:oMath>
                </a14:m>
                <a:r>
                  <a:rPr lang="en-US" dirty="0"/>
                  <a:t> where </a:t>
                </a:r>
                <a14:m>
                  <m:oMath xmlns:m="http://schemas.openxmlformats.org/officeDocument/2006/math">
                    <m:sSup>
                      <m:sSupPr>
                        <m:ctrlPr>
                          <a:rPr lang="en-US" i="1">
                            <a:latin typeface="Cambria Math" panose="02040503050406030204" pitchFamily="18" charset="0"/>
                          </a:rPr>
                        </m:ctrlPr>
                      </m:sSupPr>
                      <m:e>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𝜎</m:t>
                            </m:r>
                          </m:e>
                        </m:acc>
                      </m:e>
                      <m:sup>
                        <m:r>
                          <a:rPr lang="en-US" i="1">
                            <a:latin typeface="Cambria Math" panose="02040503050406030204" pitchFamily="18" charset="0"/>
                          </a:rPr>
                          <m:t>2</m:t>
                        </m:r>
                      </m:sup>
                    </m:sSup>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ea typeface="Cambria Math" panose="02040503050406030204" pitchFamily="18" charset="0"/>
                          </a:rPr>
                          <m:t>𝜎</m:t>
                        </m:r>
                      </m:e>
                      <m:sup>
                        <m:r>
                          <a:rPr lang="en-US" i="1">
                            <a:latin typeface="Cambria Math" panose="02040503050406030204" pitchFamily="18" charset="0"/>
                          </a:rPr>
                          <m:t>2</m:t>
                        </m:r>
                      </m:sup>
                    </m:sSup>
                    <m:r>
                      <a:rPr lang="en-US" b="0" i="1" smtClean="0">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𝑛</m:t>
                        </m:r>
                      </m:e>
                    </m:acc>
                  </m:oMath>
                </a14:m>
                <a:r>
                  <a:rPr lang="en-US" dirty="0"/>
                  <a:t>.</a:t>
                </a:r>
              </a:p>
            </p:txBody>
          </p:sp>
        </mc:Choice>
        <mc:Fallback xmlns="">
          <p:sp>
            <p:nvSpPr>
              <p:cNvPr id="3" name="Content Placeholder 2">
                <a:extLst>
                  <a:ext uri="{FF2B5EF4-FFF2-40B4-BE49-F238E27FC236}">
                    <a16:creationId xmlns:a16="http://schemas.microsoft.com/office/drawing/2014/main" id="{A5C9995A-8405-4662-B298-AFD621F97590}"/>
                  </a:ext>
                </a:extLst>
              </p:cNvPr>
              <p:cNvSpPr>
                <a:spLocks noGrp="1" noRot="1" noChangeAspect="1" noMove="1" noResize="1" noEditPoints="1" noAdjustHandles="1" noChangeArrowheads="1" noChangeShapeType="1" noTextEdit="1"/>
              </p:cNvSpPr>
              <p:nvPr>
                <p:ph idx="1"/>
              </p:nvPr>
            </p:nvSpPr>
            <p:spPr>
              <a:blipFill>
                <a:blip r:embed="rId3"/>
                <a:stretch>
                  <a:fillRect l="-1104" t="-1657"/>
                </a:stretch>
              </a:blipFill>
            </p:spPr>
            <p:txBody>
              <a:bodyPr/>
              <a:lstStyle/>
              <a:p>
                <a:r>
                  <a:rPr lang="en-US">
                    <a:noFill/>
                  </a:rPr>
                  <a:t> </a:t>
                </a:r>
              </a:p>
            </p:txBody>
          </p:sp>
        </mc:Fallback>
      </mc:AlternateContent>
    </p:spTree>
    <p:extLst>
      <p:ext uri="{BB962C8B-B14F-4D97-AF65-F5344CB8AC3E}">
        <p14:creationId xmlns:p14="http://schemas.microsoft.com/office/powerpoint/2010/main" val="2565866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EA44AF-6B60-0A7F-E6B6-5B18F6F0BBCE}"/>
              </a:ext>
            </a:extLst>
          </p:cNvPr>
          <p:cNvSpPr>
            <a:spLocks noGrp="1"/>
          </p:cNvSpPr>
          <p:nvPr>
            <p:ph type="title"/>
          </p:nvPr>
        </p:nvSpPr>
        <p:spPr/>
        <p:txBody>
          <a:bodyPr/>
          <a:lstStyle/>
          <a:p>
            <a:r>
              <a:rPr lang="en-US" dirty="0"/>
              <a:t>Topics to Review</a:t>
            </a:r>
          </a:p>
        </p:txBody>
      </p:sp>
      <p:sp>
        <p:nvSpPr>
          <p:cNvPr id="3" name="Content Placeholder 2">
            <a:extLst>
              <a:ext uri="{FF2B5EF4-FFF2-40B4-BE49-F238E27FC236}">
                <a16:creationId xmlns:a16="http://schemas.microsoft.com/office/drawing/2014/main" id="{5EFB1670-8AB8-A9E3-1FA7-20FE8D1D53D9}"/>
              </a:ext>
            </a:extLst>
          </p:cNvPr>
          <p:cNvSpPr>
            <a:spLocks noGrp="1"/>
          </p:cNvSpPr>
          <p:nvPr>
            <p:ph idx="1"/>
          </p:nvPr>
        </p:nvSpPr>
        <p:spPr/>
        <p:txBody>
          <a:bodyPr/>
          <a:lstStyle/>
          <a:p>
            <a:pPr marL="742950" indent="-742950">
              <a:buFont typeface="+mj-lt"/>
              <a:buAutoNum type="arabicPeriod"/>
            </a:pPr>
            <a:r>
              <a:rPr lang="en-US" dirty="0"/>
              <a:t>The rat-tumor example from lesson 1</a:t>
            </a:r>
          </a:p>
          <a:p>
            <a:pPr marL="742950" indent="-742950">
              <a:buFont typeface="+mj-lt"/>
              <a:buAutoNum type="arabicPeriod"/>
            </a:pPr>
            <a:r>
              <a:rPr lang="en-US" dirty="0"/>
              <a:t>Proper Distributions</a:t>
            </a:r>
          </a:p>
          <a:p>
            <a:pPr marL="742950" indent="-742950">
              <a:buFont typeface="+mj-lt"/>
              <a:buAutoNum type="arabicPeriod"/>
            </a:pPr>
            <a:r>
              <a:rPr lang="en-US" dirty="0"/>
              <a:t>ANOVA test and the F-statistics</a:t>
            </a:r>
          </a:p>
          <a:p>
            <a:pPr marL="742950" indent="-742950">
              <a:buFont typeface="+mj-lt"/>
              <a:buAutoNum type="arabicPeriod"/>
            </a:pPr>
            <a:r>
              <a:rPr lang="en-US" dirty="0"/>
              <a:t>Mean Square Between (MSB) and Mean Squared Error (MSE)</a:t>
            </a:r>
          </a:p>
          <a:p>
            <a:pPr marL="742950" indent="-742950">
              <a:buFont typeface="+mj-lt"/>
              <a:buAutoNum type="arabicPeriod"/>
            </a:pPr>
            <a:r>
              <a:rPr lang="en-US" dirty="0"/>
              <a:t>Inverse chi-squared Distributions</a:t>
            </a:r>
          </a:p>
          <a:p>
            <a:endParaRPr lang="en-US" dirty="0"/>
          </a:p>
        </p:txBody>
      </p:sp>
    </p:spTree>
    <p:extLst>
      <p:ext uri="{BB962C8B-B14F-4D97-AF65-F5344CB8AC3E}">
        <p14:creationId xmlns:p14="http://schemas.microsoft.com/office/powerpoint/2010/main" val="2718763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4FB737-73A2-3BC4-8843-5FD2BF5314BC}"/>
              </a:ext>
            </a:extLst>
          </p:cNvPr>
          <p:cNvSpPr>
            <a:spLocks noGrp="1"/>
          </p:cNvSpPr>
          <p:nvPr>
            <p:ph type="title"/>
          </p:nvPr>
        </p:nvSpPr>
        <p:spPr/>
        <p:txBody>
          <a:bodyPr/>
          <a:lstStyle/>
          <a:p>
            <a:r>
              <a:rPr lang="en-US" dirty="0"/>
              <a:t>Conjugacy Offers Simplification</a:t>
            </a:r>
          </a:p>
        </p:txBody>
      </p:sp>
      <p:sp>
        <p:nvSpPr>
          <p:cNvPr id="3" name="Content Placeholder 2">
            <a:extLst>
              <a:ext uri="{FF2B5EF4-FFF2-40B4-BE49-F238E27FC236}">
                <a16:creationId xmlns:a16="http://schemas.microsoft.com/office/drawing/2014/main" id="{AB9265A2-BDDB-A585-5669-B7E65D2C764B}"/>
              </a:ext>
            </a:extLst>
          </p:cNvPr>
          <p:cNvSpPr>
            <a:spLocks noGrp="1"/>
          </p:cNvSpPr>
          <p:nvPr>
            <p:ph idx="1"/>
          </p:nvPr>
        </p:nvSpPr>
        <p:spPr/>
        <p:txBody>
          <a:bodyPr/>
          <a:lstStyle/>
          <a:p>
            <a:r>
              <a:rPr lang="en-US" dirty="0"/>
              <a:t>Simulations are harder with hierarchical models simply because visualizations are challenging. </a:t>
            </a:r>
          </a:p>
          <a:p>
            <a:r>
              <a:rPr lang="en-US" dirty="0"/>
              <a:t>We aim to simplify this challenge somewhat by exploring conjugate priors for hierarchical models. </a:t>
            </a:r>
          </a:p>
          <a:p>
            <a:r>
              <a:rPr lang="en-US" dirty="0"/>
              <a:t>We will use the beta-binomial model for the rat-tumor example discussed in lesson 1. </a:t>
            </a:r>
          </a:p>
        </p:txBody>
      </p:sp>
    </p:spTree>
    <p:extLst>
      <p:ext uri="{BB962C8B-B14F-4D97-AF65-F5344CB8AC3E}">
        <p14:creationId xmlns:p14="http://schemas.microsoft.com/office/powerpoint/2010/main" val="1383388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0D1B32-6B6E-F28F-AE8A-572A58E5B166}"/>
              </a:ext>
            </a:extLst>
          </p:cNvPr>
          <p:cNvSpPr>
            <a:spLocks noGrp="1"/>
          </p:cNvSpPr>
          <p:nvPr>
            <p:ph type="title"/>
          </p:nvPr>
        </p:nvSpPr>
        <p:spPr/>
        <p:txBody>
          <a:bodyPr/>
          <a:lstStyle/>
          <a:p>
            <a:r>
              <a:rPr lang="en-US" dirty="0"/>
              <a:t>Analytic Derivation for Conjugacy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CC0D9FC-6EC6-B94E-505E-7A7017E2A6BB}"/>
                  </a:ext>
                </a:extLst>
              </p:cNvPr>
              <p:cNvSpPr>
                <a:spLocks noGrp="1"/>
              </p:cNvSpPr>
              <p:nvPr>
                <p:ph idx="1"/>
              </p:nvPr>
            </p:nvSpPr>
            <p:spPr/>
            <p:txBody>
              <a:bodyPr/>
              <a:lstStyle/>
              <a:p>
                <a:pPr marL="742950" indent="-742950">
                  <a:buFont typeface="+mj-lt"/>
                  <a:buAutoNum type="arabicPeriod"/>
                </a:pPr>
                <a:r>
                  <a:rPr lang="en-US" dirty="0"/>
                  <a:t>Write the joint posterior density, </a:t>
                </a:r>
                <a14:m>
                  <m:oMath xmlns:m="http://schemas.openxmlformats.org/officeDocument/2006/math">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𝜃</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𝜑</m:t>
                        </m:r>
                      </m:e>
                      <m:e>
                        <m:r>
                          <a:rPr lang="en-US" b="0" i="1" smtClean="0">
                            <a:latin typeface="Cambria Math" panose="02040503050406030204" pitchFamily="18" charset="0"/>
                          </a:rPr>
                          <m:t>𝑦</m:t>
                        </m:r>
                      </m:e>
                    </m:d>
                  </m:oMath>
                </a14:m>
                <a:r>
                  <a:rPr lang="el-GR" dirty="0"/>
                  <a:t>. </a:t>
                </a:r>
                <a:br>
                  <a:rPr lang="en-US" dirty="0"/>
                </a:br>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ea typeface="Cambria Math" panose="02040503050406030204" pitchFamily="18" charset="0"/>
                          </a:rPr>
                          <m:t>𝜃</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𝜑</m:t>
                        </m:r>
                      </m:e>
                      <m:e>
                        <m:r>
                          <a:rPr lang="en-US" i="1">
                            <a:latin typeface="Cambria Math" panose="02040503050406030204" pitchFamily="18" charset="0"/>
                          </a:rPr>
                          <m:t>𝑦</m:t>
                        </m:r>
                      </m:e>
                    </m:d>
                    <m:r>
                      <a:rPr lang="en-US" dirty="0">
                        <a:latin typeface="Cambria Math" panose="02040503050406030204" pitchFamily="18" charset="0"/>
                        <a:ea typeface="Cambria Math" panose="02040503050406030204" pitchFamily="18" charset="0"/>
                      </a:rPr>
                      <m:t>∝</m:t>
                    </m:r>
                    <m:r>
                      <a:rPr lang="en-US" i="1" dirty="0">
                        <a:latin typeface="Cambria Math" panose="02040503050406030204" pitchFamily="18" charset="0"/>
                        <a:ea typeface="Cambria Math" panose="02040503050406030204" pitchFamily="18" charset="0"/>
                      </a:rPr>
                      <m:t>𝑝</m:t>
                    </m:r>
                    <m:r>
                      <a:rPr lang="en-US" i="1" dirty="0">
                        <a:latin typeface="Cambria Math" panose="02040503050406030204" pitchFamily="18" charset="0"/>
                        <a:ea typeface="Cambria Math" panose="02040503050406030204" pitchFamily="18" charset="0"/>
                      </a:rPr>
                      <m:t>(</m:t>
                    </m:r>
                    <m:r>
                      <a:rPr lang="en-US" i="1" dirty="0">
                        <a:latin typeface="Cambria Math" panose="02040503050406030204" pitchFamily="18" charset="0"/>
                        <a:ea typeface="Cambria Math" panose="02040503050406030204" pitchFamily="18" charset="0"/>
                      </a:rPr>
                      <m:t>𝑦</m:t>
                    </m:r>
                    <m:r>
                      <a:rPr lang="en-US" i="1" dirty="0">
                        <a:latin typeface="Cambria Math" panose="02040503050406030204" pitchFamily="18" charset="0"/>
                        <a:ea typeface="Cambria Math" panose="02040503050406030204" pitchFamily="18" charset="0"/>
                      </a:rPr>
                      <m:t>│</m:t>
                    </m:r>
                    <m:r>
                      <a:rPr lang="en-US" i="1" dirty="0">
                        <a:latin typeface="Cambria Math" panose="02040503050406030204" pitchFamily="18" charset="0"/>
                        <a:ea typeface="Cambria Math" panose="02040503050406030204" pitchFamily="18" charset="0"/>
                      </a:rPr>
                      <m:t>𝜃</m:t>
                    </m:r>
                    <m:r>
                      <a:rPr lang="en-US" i="1" dirty="0">
                        <a:latin typeface="Cambria Math" panose="02040503050406030204" pitchFamily="18" charset="0"/>
                        <a:ea typeface="Cambria Math" panose="02040503050406030204" pitchFamily="18" charset="0"/>
                      </a:rPr>
                      <m:t>)</m:t>
                    </m:r>
                    <m:r>
                      <a:rPr lang="en-US" i="1" dirty="0">
                        <a:latin typeface="Cambria Math" panose="02040503050406030204" pitchFamily="18" charset="0"/>
                        <a:ea typeface="Cambria Math" panose="02040503050406030204" pitchFamily="18" charset="0"/>
                      </a:rPr>
                      <m:t>𝑝</m:t>
                    </m:r>
                    <m:r>
                      <a:rPr lang="en-US" i="1" dirty="0">
                        <a:latin typeface="Cambria Math" panose="02040503050406030204" pitchFamily="18" charset="0"/>
                        <a:ea typeface="Cambria Math" panose="02040503050406030204" pitchFamily="18" charset="0"/>
                      </a:rPr>
                      <m:t>(</m:t>
                    </m:r>
                    <m:r>
                      <a:rPr lang="en-US" i="1" dirty="0">
                        <a:latin typeface="Cambria Math" panose="02040503050406030204" pitchFamily="18" charset="0"/>
                        <a:ea typeface="Cambria Math" panose="02040503050406030204" pitchFamily="18" charset="0"/>
                      </a:rPr>
                      <m:t>𝜃</m:t>
                    </m:r>
                    <m:r>
                      <a:rPr lang="en-US" i="1" dirty="0">
                        <a:latin typeface="Cambria Math" panose="02040503050406030204" pitchFamily="18" charset="0"/>
                        <a:ea typeface="Cambria Math" panose="02040503050406030204" pitchFamily="18" charset="0"/>
                      </a:rPr>
                      <m:t>│</m:t>
                    </m:r>
                    <m:r>
                      <a:rPr lang="en-US" i="1" dirty="0">
                        <a:latin typeface="Cambria Math" panose="02040503050406030204" pitchFamily="18" charset="0"/>
                        <a:ea typeface="Cambria Math" panose="02040503050406030204" pitchFamily="18" charset="0"/>
                      </a:rPr>
                      <m:t>𝜑</m:t>
                    </m:r>
                    <m:r>
                      <a:rPr lang="en-US" i="1" dirty="0">
                        <a:latin typeface="Cambria Math" panose="02040503050406030204" pitchFamily="18" charset="0"/>
                        <a:ea typeface="Cambria Math" panose="02040503050406030204" pitchFamily="18" charset="0"/>
                      </a:rPr>
                      <m:t>)</m:t>
                    </m:r>
                    <m:r>
                      <a:rPr lang="en-US" i="1" dirty="0">
                        <a:latin typeface="Cambria Math" panose="02040503050406030204" pitchFamily="18" charset="0"/>
                        <a:ea typeface="Cambria Math" panose="02040503050406030204" pitchFamily="18" charset="0"/>
                      </a:rPr>
                      <m:t>𝑝</m:t>
                    </m:r>
                    <m:r>
                      <a:rPr lang="en-US" i="1" dirty="0">
                        <a:latin typeface="Cambria Math" panose="02040503050406030204" pitchFamily="18" charset="0"/>
                        <a:ea typeface="Cambria Math" panose="02040503050406030204" pitchFamily="18" charset="0"/>
                      </a:rPr>
                      <m:t>(</m:t>
                    </m:r>
                    <m:r>
                      <a:rPr lang="en-US" i="1" dirty="0">
                        <a:latin typeface="Cambria Math" panose="02040503050406030204" pitchFamily="18" charset="0"/>
                        <a:ea typeface="Cambria Math" panose="02040503050406030204" pitchFamily="18" charset="0"/>
                      </a:rPr>
                      <m:t>𝜑</m:t>
                    </m:r>
                    <m:r>
                      <a:rPr lang="en-US" i="1" dirty="0">
                        <a:latin typeface="Cambria Math" panose="02040503050406030204" pitchFamily="18" charset="0"/>
                        <a:ea typeface="Cambria Math" panose="02040503050406030204" pitchFamily="18" charset="0"/>
                      </a:rPr>
                      <m:t>)</m:t>
                    </m:r>
                  </m:oMath>
                </a14:m>
                <a:endParaRPr lang="en-US" dirty="0"/>
              </a:p>
              <a:p>
                <a:pPr marL="742950" indent="-742950">
                  <a:buFont typeface="+mj-lt"/>
                  <a:buAutoNum type="arabicPeriod"/>
                </a:pPr>
                <a:r>
                  <a:rPr lang="en-US" dirty="0"/>
                  <a:t>Determine </a:t>
                </a:r>
                <a:r>
                  <a:rPr lang="en-US" i="1" dirty="0"/>
                  <a:t>analytically</a:t>
                </a:r>
                <a:r>
                  <a:rPr lang="en-US" dirty="0"/>
                  <a:t> the conditional posterior density of </a:t>
                </a:r>
                <a14:m>
                  <m:oMath xmlns:m="http://schemas.openxmlformats.org/officeDocument/2006/math">
                    <m:r>
                      <a:rPr lang="en-US" i="1">
                        <a:latin typeface="Cambria Math" panose="02040503050406030204" pitchFamily="18" charset="0"/>
                        <a:ea typeface="Cambria Math" panose="02040503050406030204" pitchFamily="18" charset="0"/>
                      </a:rPr>
                      <m:t>𝜃</m:t>
                    </m:r>
                  </m:oMath>
                </a14:m>
                <a:r>
                  <a:rPr lang="el-GR" dirty="0"/>
                  <a:t> </a:t>
                </a:r>
                <a:r>
                  <a:rPr lang="en-US" dirty="0"/>
                  <a:t>given the hyperparameters </a:t>
                </a:r>
                <a14:m>
                  <m:oMath xmlns:m="http://schemas.openxmlformats.org/officeDocument/2006/math">
                    <m:r>
                      <a:rPr lang="en-US" i="1" smtClean="0">
                        <a:latin typeface="Cambria Math" panose="02040503050406030204" pitchFamily="18" charset="0"/>
                        <a:ea typeface="Cambria Math" panose="02040503050406030204" pitchFamily="18" charset="0"/>
                      </a:rPr>
                      <m:t>𝜑</m:t>
                    </m:r>
                  </m:oMath>
                </a14:m>
                <a:r>
                  <a:rPr lang="el-GR" dirty="0"/>
                  <a:t>; </a:t>
                </a:r>
                <a:r>
                  <a:rPr lang="en-US" dirty="0"/>
                  <a:t>for fixed observed y, this is a function of </a:t>
                </a:r>
                <a14:m>
                  <m:oMath xmlns:m="http://schemas.openxmlformats.org/officeDocument/2006/math">
                    <m:r>
                      <a:rPr lang="en-US" i="1">
                        <a:latin typeface="Cambria Math" panose="02040503050406030204" pitchFamily="18" charset="0"/>
                        <a:ea typeface="Cambria Math" panose="02040503050406030204" pitchFamily="18" charset="0"/>
                      </a:rPr>
                      <m:t>𝜑</m:t>
                    </m:r>
                  </m:oMath>
                </a14:m>
                <a:r>
                  <a:rPr lang="el-GR" dirty="0"/>
                  <a:t>, </a:t>
                </a:r>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ea typeface="Cambria Math" panose="02040503050406030204" pitchFamily="18" charset="0"/>
                          </a:rPr>
                          <m:t>𝜃</m:t>
                        </m:r>
                      </m:e>
                      <m:e>
                        <m:r>
                          <a:rPr lang="en-US" i="1">
                            <a:latin typeface="Cambria Math" panose="02040503050406030204" pitchFamily="18" charset="0"/>
                            <a:ea typeface="Cambria Math" panose="02040503050406030204" pitchFamily="18" charset="0"/>
                          </a:rPr>
                          <m:t>𝜑</m:t>
                        </m:r>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rPr>
                          <m:t>𝑦</m:t>
                        </m:r>
                      </m:e>
                    </m:d>
                  </m:oMath>
                </a14:m>
                <a:r>
                  <a:rPr lang="en-US" dirty="0"/>
                  <a:t>.</a:t>
                </a:r>
                <a:br>
                  <a:rPr lang="en-US" dirty="0"/>
                </a:br>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ea typeface="Cambria Math" panose="02040503050406030204" pitchFamily="18" charset="0"/>
                          </a:rPr>
                          <m:t>𝜃</m:t>
                        </m:r>
                      </m:e>
                      <m:e>
                        <m:r>
                          <a:rPr lang="en-US" i="1">
                            <a:latin typeface="Cambria Math" panose="02040503050406030204" pitchFamily="18" charset="0"/>
                            <a:ea typeface="Cambria Math" panose="02040503050406030204" pitchFamily="18" charset="0"/>
                          </a:rPr>
                          <m:t>𝜑</m:t>
                        </m:r>
                      </m:e>
                    </m:d>
                    <m:r>
                      <a:rPr lang="en-US" i="1">
                        <a:latin typeface="Cambria Math" panose="02040503050406030204" pitchFamily="18" charset="0"/>
                      </a:rPr>
                      <m:t>=</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𝑗</m:t>
                        </m:r>
                        <m:r>
                          <a:rPr lang="en-US" i="1">
                            <a:latin typeface="Cambria Math" panose="02040503050406030204" pitchFamily="18" charset="0"/>
                          </a:rPr>
                          <m:t>=1</m:t>
                        </m:r>
                      </m:sub>
                      <m:sup>
                        <m:r>
                          <a:rPr lang="en-US" i="1">
                            <a:latin typeface="Cambria Math" panose="02040503050406030204" pitchFamily="18" charset="0"/>
                          </a:rPr>
                          <m:t>𝐽</m:t>
                        </m:r>
                      </m:sup>
                      <m:e>
                        <m:r>
                          <a:rPr lang="en-US" i="1">
                            <a:latin typeface="Cambria Math" panose="02040503050406030204" pitchFamily="18" charset="0"/>
                          </a:rPr>
                          <m:t>𝑝</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rPr>
                                  <m:t>𝑗</m:t>
                                </m:r>
                              </m:sub>
                            </m:sSub>
                          </m:e>
                          <m:e>
                            <m:r>
                              <a:rPr lang="en-US" i="1">
                                <a:latin typeface="Cambria Math" panose="02040503050406030204" pitchFamily="18" charset="0"/>
                                <a:ea typeface="Cambria Math" panose="02040503050406030204" pitchFamily="18" charset="0"/>
                              </a:rPr>
                              <m:t>𝜑</m:t>
                            </m:r>
                          </m:e>
                        </m:d>
                      </m:e>
                    </m:nary>
                  </m:oMath>
                </a14:m>
                <a:endParaRPr lang="en-US" dirty="0"/>
              </a:p>
              <a:p>
                <a:pPr marL="742950" indent="-742950">
                  <a:buFont typeface="+mj-lt"/>
                  <a:buAutoNum type="arabicPeriod"/>
                </a:pPr>
                <a:r>
                  <a:rPr lang="en-US" dirty="0"/>
                  <a:t>Estimate </a:t>
                </a:r>
                <a14:m>
                  <m:oMath xmlns:m="http://schemas.openxmlformats.org/officeDocument/2006/math">
                    <m:r>
                      <a:rPr lang="en-US" i="1">
                        <a:latin typeface="Cambria Math" panose="02040503050406030204" pitchFamily="18" charset="0"/>
                        <a:ea typeface="Cambria Math" panose="02040503050406030204" pitchFamily="18" charset="0"/>
                      </a:rPr>
                      <m:t>𝜑</m:t>
                    </m:r>
                  </m:oMath>
                </a14:m>
                <a:r>
                  <a:rPr lang="el-GR" dirty="0"/>
                  <a:t> </a:t>
                </a:r>
                <a:r>
                  <a:rPr lang="en-US" dirty="0"/>
                  <a:t>by computing its marginal posterior distribution, </a:t>
                </a:r>
                <a14:m>
                  <m:oMath xmlns:m="http://schemas.openxmlformats.org/officeDocument/2006/math">
                    <m:r>
                      <a:rPr lang="en-US" i="1" smtClean="0">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ea typeface="Cambria Math" panose="02040503050406030204" pitchFamily="18" charset="0"/>
                          </a:rPr>
                          <m:t>𝜑</m:t>
                        </m:r>
                      </m:e>
                      <m:e>
                        <m:r>
                          <a:rPr lang="en-US" b="0" i="1" smtClean="0">
                            <a:latin typeface="Cambria Math" panose="02040503050406030204" pitchFamily="18" charset="0"/>
                            <a:ea typeface="Cambria Math" panose="02040503050406030204" pitchFamily="18" charset="0"/>
                          </a:rPr>
                          <m:t>𝑦</m:t>
                        </m:r>
                      </m:e>
                    </m:d>
                  </m:oMath>
                </a14:m>
                <a:r>
                  <a:rPr lang="en-US" dirty="0"/>
                  <a:t>.</a:t>
                </a:r>
              </a:p>
            </p:txBody>
          </p:sp>
        </mc:Choice>
        <mc:Fallback xmlns="">
          <p:sp>
            <p:nvSpPr>
              <p:cNvPr id="3" name="Content Placeholder 2">
                <a:extLst>
                  <a:ext uri="{FF2B5EF4-FFF2-40B4-BE49-F238E27FC236}">
                    <a16:creationId xmlns:a16="http://schemas.microsoft.com/office/drawing/2014/main" id="{6CC0D9FC-6EC6-B94E-505E-7A7017E2A6BB}"/>
                  </a:ext>
                </a:extLst>
              </p:cNvPr>
              <p:cNvSpPr>
                <a:spLocks noGrp="1" noRot="1" noChangeAspect="1" noMove="1" noResize="1" noEditPoints="1" noAdjustHandles="1" noChangeArrowheads="1" noChangeShapeType="1" noTextEdit="1"/>
              </p:cNvSpPr>
              <p:nvPr>
                <p:ph idx="1"/>
              </p:nvPr>
            </p:nvSpPr>
            <p:spPr>
              <a:blipFill>
                <a:blip r:embed="rId3"/>
                <a:stretch>
                  <a:fillRect l="-1183" t="-1657" r="-1183" b="-23020"/>
                </a:stretch>
              </a:blipFill>
            </p:spPr>
            <p:txBody>
              <a:bodyPr/>
              <a:lstStyle/>
              <a:p>
                <a:r>
                  <a:rPr lang="en-US">
                    <a:noFill/>
                  </a:rPr>
                  <a:t> </a:t>
                </a:r>
              </a:p>
            </p:txBody>
          </p:sp>
        </mc:Fallback>
      </mc:AlternateContent>
    </p:spTree>
    <p:extLst>
      <p:ext uri="{BB962C8B-B14F-4D97-AF65-F5344CB8AC3E}">
        <p14:creationId xmlns:p14="http://schemas.microsoft.com/office/powerpoint/2010/main" val="1552699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C26052-0B92-C9FC-B01F-A245312FA7D6}"/>
              </a:ext>
            </a:extLst>
          </p:cNvPr>
          <p:cNvSpPr>
            <a:spLocks noGrp="1"/>
          </p:cNvSpPr>
          <p:nvPr>
            <p:ph type="title"/>
          </p:nvPr>
        </p:nvSpPr>
        <p:spPr/>
        <p:txBody>
          <a:bodyPr/>
          <a:lstStyle/>
          <a:p>
            <a:r>
              <a:rPr lang="en-US" dirty="0"/>
              <a:t>Third Step</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1B284A5-FFC1-E52C-F780-1B5BC437503D}"/>
                  </a:ext>
                </a:extLst>
              </p:cNvPr>
              <p:cNvSpPr>
                <a:spLocks noGrp="1"/>
              </p:cNvSpPr>
              <p:nvPr>
                <p:ph idx="1"/>
              </p:nvPr>
            </p:nvSpPr>
            <p:spPr/>
            <p:txBody>
              <a:bodyPr/>
              <a:lstStyle/>
              <a:p>
                <a:r>
                  <a:rPr lang="en-US" dirty="0"/>
                  <a:t>Estimating 𝜑 by computing its marginal posterior distribution, 𝑝(𝜑│𝑦), is typically done by brute force. </a:t>
                </a:r>
              </a:p>
              <a:p>
                <a:r>
                  <a:rPr lang="en-US" dirty="0"/>
                  <a:t>It is computed by integrating the joint posterior distribution over </a:t>
                </a:r>
                <a14:m>
                  <m:oMath xmlns:m="http://schemas.openxmlformats.org/officeDocument/2006/math">
                    <m:r>
                      <a:rPr lang="en-US" i="1" smtClean="0">
                        <a:latin typeface="Cambria Math" panose="02040503050406030204" pitchFamily="18" charset="0"/>
                        <a:ea typeface="Cambria Math" panose="02040503050406030204" pitchFamily="18" charset="0"/>
                      </a:rPr>
                      <m:t>𝜃</m:t>
                    </m:r>
                  </m:oMath>
                </a14:m>
                <a:r>
                  <a:rPr lang="el-GR" dirty="0"/>
                  <a:t>:</a:t>
                </a:r>
                <a:endParaRPr lang="en-US"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𝜑</m:t>
                          </m:r>
                        </m:e>
                        <m:e>
                          <m:r>
                            <a:rPr lang="en-US" b="0" i="1" smtClean="0">
                              <a:latin typeface="Cambria Math" panose="02040503050406030204" pitchFamily="18" charset="0"/>
                            </a:rPr>
                            <m:t>𝑦</m:t>
                          </m:r>
                        </m:e>
                      </m:d>
                      <m:r>
                        <a:rPr lang="en-US" b="0" i="1" smtClean="0">
                          <a:latin typeface="Cambria Math" panose="02040503050406030204" pitchFamily="18" charset="0"/>
                        </a:rPr>
                        <m:t>=</m:t>
                      </m:r>
                      <m:nary>
                        <m:naryPr>
                          <m:limLoc m:val="undOvr"/>
                          <m:subHide m:val="on"/>
                          <m:supHide m:val="on"/>
                          <m:ctrlPr>
                            <a:rPr lang="en-US" b="0" i="1" smtClean="0">
                              <a:latin typeface="Cambria Math" panose="02040503050406030204" pitchFamily="18" charset="0"/>
                            </a:rPr>
                          </m:ctrlPr>
                        </m:naryPr>
                        <m:sub/>
                        <m:sup/>
                        <m:e>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𝜃</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𝜑</m:t>
                              </m:r>
                            </m:e>
                            <m:e>
                              <m:r>
                                <a:rPr lang="en-US" b="0" i="1" smtClean="0">
                                  <a:latin typeface="Cambria Math" panose="02040503050406030204" pitchFamily="18" charset="0"/>
                                </a:rPr>
                                <m:t>𝑦</m:t>
                              </m:r>
                            </m:e>
                          </m:d>
                          <m:r>
                            <a:rPr lang="en-US" b="0" i="1" smtClean="0">
                              <a:latin typeface="Cambria Math" panose="02040503050406030204" pitchFamily="18" charset="0"/>
                            </a:rPr>
                            <m:t>𝑑</m:t>
                          </m:r>
                          <m:r>
                            <a:rPr lang="en-US" b="0" i="1" smtClean="0">
                              <a:latin typeface="Cambria Math" panose="02040503050406030204" pitchFamily="18" charset="0"/>
                              <a:ea typeface="Cambria Math" panose="02040503050406030204" pitchFamily="18" charset="0"/>
                            </a:rPr>
                            <m:t>𝜃</m:t>
                          </m:r>
                        </m:e>
                      </m:nary>
                    </m:oMath>
                  </m:oMathPara>
                </a14:m>
                <a:endParaRPr lang="en-US" dirty="0"/>
              </a:p>
              <a:p>
                <a:r>
                  <a:rPr lang="en-US" dirty="0"/>
                  <a:t>In several cases, the marginal posterior can be computed algebraically</a:t>
                </a: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ea typeface="Cambria Math" panose="02040503050406030204" pitchFamily="18" charset="0"/>
                            </a:rPr>
                            <m:t>𝜑</m:t>
                          </m:r>
                        </m:e>
                        <m:e>
                          <m:r>
                            <a:rPr lang="en-US" i="1">
                              <a:latin typeface="Cambria Math" panose="02040503050406030204" pitchFamily="18" charset="0"/>
                            </a:rPr>
                            <m:t>𝑦</m:t>
                          </m:r>
                        </m:e>
                      </m:d>
                      <m:r>
                        <a:rPr lang="en-US" i="1">
                          <a:latin typeface="Cambria Math" panose="02040503050406030204" pitchFamily="18" charset="0"/>
                        </a:rPr>
                        <m:t>=</m:t>
                      </m:r>
                      <m:f>
                        <m:fPr>
                          <m:ctrlPr>
                            <a:rPr lang="en-US" i="1" smtClean="0">
                              <a:latin typeface="Cambria Math" panose="02040503050406030204" pitchFamily="18" charset="0"/>
                            </a:rPr>
                          </m:ctrlPr>
                        </m:fPr>
                        <m:num>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ea typeface="Cambria Math" panose="02040503050406030204" pitchFamily="18" charset="0"/>
                                </a:rPr>
                                <m:t>𝜃</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𝜑</m:t>
                              </m:r>
                            </m:e>
                            <m:e>
                              <m:r>
                                <a:rPr lang="en-US" i="1">
                                  <a:latin typeface="Cambria Math" panose="02040503050406030204" pitchFamily="18" charset="0"/>
                                </a:rPr>
                                <m:t>𝑦</m:t>
                              </m:r>
                            </m:e>
                          </m:d>
                        </m:num>
                        <m:den>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ea typeface="Cambria Math" panose="02040503050406030204" pitchFamily="18" charset="0"/>
                                </a:rPr>
                                <m:t>𝜃</m:t>
                              </m:r>
                            </m:e>
                            <m:e>
                              <m:r>
                                <a:rPr lang="en-US" i="1">
                                  <a:latin typeface="Cambria Math" panose="02040503050406030204" pitchFamily="18" charset="0"/>
                                  <a:ea typeface="Cambria Math" panose="02040503050406030204" pitchFamily="18" charset="0"/>
                                </a:rPr>
                                <m:t>𝜑</m:t>
                              </m:r>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rPr>
                                <m:t>𝑦</m:t>
                              </m:r>
                            </m:e>
                          </m:d>
                        </m:den>
                      </m:f>
                    </m:oMath>
                  </m:oMathPara>
                </a14:m>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01B284A5-FFC1-E52C-F780-1B5BC437503D}"/>
                  </a:ext>
                </a:extLst>
              </p:cNvPr>
              <p:cNvSpPr>
                <a:spLocks noGrp="1" noRot="1" noChangeAspect="1" noMove="1" noResize="1" noEditPoints="1" noAdjustHandles="1" noChangeArrowheads="1" noChangeShapeType="1" noTextEdit="1"/>
              </p:cNvSpPr>
              <p:nvPr>
                <p:ph idx="1"/>
              </p:nvPr>
            </p:nvSpPr>
            <p:spPr>
              <a:blipFill>
                <a:blip r:embed="rId3"/>
                <a:stretch>
                  <a:fillRect l="-1104" t="-2210" b="-9024"/>
                </a:stretch>
              </a:blipFill>
            </p:spPr>
            <p:txBody>
              <a:bodyPr/>
              <a:lstStyle/>
              <a:p>
                <a:r>
                  <a:rPr lang="en-US">
                    <a:noFill/>
                  </a:rPr>
                  <a:t> </a:t>
                </a:r>
              </a:p>
            </p:txBody>
          </p:sp>
        </mc:Fallback>
      </mc:AlternateContent>
    </p:spTree>
    <p:extLst>
      <p:ext uri="{BB962C8B-B14F-4D97-AF65-F5344CB8AC3E}">
        <p14:creationId xmlns:p14="http://schemas.microsoft.com/office/powerpoint/2010/main" val="2636039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1D9970-6B0D-B9A5-979B-2D85029B68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633F7E3-46C2-5260-BA5B-FD8F849DEFA9}"/>
              </a:ext>
            </a:extLst>
          </p:cNvPr>
          <p:cNvSpPr>
            <a:spLocks noGrp="1"/>
          </p:cNvSpPr>
          <p:nvPr>
            <p:ph type="title"/>
          </p:nvPr>
        </p:nvSpPr>
        <p:spPr/>
        <p:txBody>
          <a:bodyPr/>
          <a:lstStyle/>
          <a:p>
            <a:r>
              <a:rPr lang="en-US" dirty="0"/>
              <a:t>Third Step</a:t>
            </a:r>
          </a:p>
        </p:txBody>
      </p:sp>
      <p:pic>
        <p:nvPicPr>
          <p:cNvPr id="6" name="Picture 5">
            <a:extLst>
              <a:ext uri="{FF2B5EF4-FFF2-40B4-BE49-F238E27FC236}">
                <a16:creationId xmlns:a16="http://schemas.microsoft.com/office/drawing/2014/main" id="{6CAB2A0B-31F4-C59F-14CC-31AEB76CCDAC}"/>
              </a:ext>
            </a:extLst>
          </p:cNvPr>
          <p:cNvPicPr>
            <a:picLocks noChangeAspect="1"/>
          </p:cNvPicPr>
          <p:nvPr/>
        </p:nvPicPr>
        <p:blipFill>
          <a:blip r:embed="rId3"/>
          <a:stretch>
            <a:fillRect/>
          </a:stretch>
        </p:blipFill>
        <p:spPr>
          <a:xfrm>
            <a:off x="216254" y="2175266"/>
            <a:ext cx="9993519" cy="2059521"/>
          </a:xfrm>
          <a:prstGeom prst="rect">
            <a:avLst/>
          </a:prstGeom>
        </p:spPr>
      </p:pic>
      <p:pic>
        <p:nvPicPr>
          <p:cNvPr id="8" name="Picture 7">
            <a:extLst>
              <a:ext uri="{FF2B5EF4-FFF2-40B4-BE49-F238E27FC236}">
                <a16:creationId xmlns:a16="http://schemas.microsoft.com/office/drawing/2014/main" id="{0DDA80FC-6548-70BF-B813-A7CC64D2656F}"/>
              </a:ext>
            </a:extLst>
          </p:cNvPr>
          <p:cNvPicPr>
            <a:picLocks noChangeAspect="1"/>
          </p:cNvPicPr>
          <p:nvPr/>
        </p:nvPicPr>
        <p:blipFill>
          <a:blip r:embed="rId4"/>
          <a:stretch>
            <a:fillRect/>
          </a:stretch>
        </p:blipFill>
        <p:spPr>
          <a:xfrm>
            <a:off x="10209773" y="2175266"/>
            <a:ext cx="8078227" cy="7950369"/>
          </a:xfrm>
          <a:prstGeom prst="rect">
            <a:avLst/>
          </a:prstGeom>
        </p:spPr>
      </p:pic>
    </p:spTree>
    <p:extLst>
      <p:ext uri="{BB962C8B-B14F-4D97-AF65-F5344CB8AC3E}">
        <p14:creationId xmlns:p14="http://schemas.microsoft.com/office/powerpoint/2010/main" val="14143979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F5F4F2-F51D-EE0E-5A2E-10C440CB7659}"/>
              </a:ext>
            </a:extLst>
          </p:cNvPr>
          <p:cNvSpPr>
            <a:spLocks noGrp="1"/>
          </p:cNvSpPr>
          <p:nvPr>
            <p:ph type="title"/>
          </p:nvPr>
        </p:nvSpPr>
        <p:spPr/>
        <p:txBody>
          <a:bodyPr/>
          <a:lstStyle/>
          <a:p>
            <a:r>
              <a:rPr lang="en-US" dirty="0"/>
              <a:t>Drawing Simulations from the Posterior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DADFE64-2EBD-6FF6-2896-A222EBD5E6F5}"/>
                  </a:ext>
                </a:extLst>
              </p:cNvPr>
              <p:cNvSpPr>
                <a:spLocks noGrp="1"/>
              </p:cNvSpPr>
              <p:nvPr>
                <p:ph idx="1"/>
              </p:nvPr>
            </p:nvSpPr>
            <p:spPr/>
            <p:txBody>
              <a:bodyPr/>
              <a:lstStyle/>
              <a:p>
                <a:pPr marL="742950" indent="-742950">
                  <a:buFont typeface="+mj-lt"/>
                  <a:buAutoNum type="arabicPeriod"/>
                </a:pPr>
                <a:r>
                  <a:rPr lang="en-US" dirty="0"/>
                  <a:t>Draw the vector of hyperparameters, </a:t>
                </a:r>
                <a14:m>
                  <m:oMath xmlns:m="http://schemas.openxmlformats.org/officeDocument/2006/math">
                    <m:r>
                      <a:rPr lang="en-US" b="0" i="1" smtClean="0">
                        <a:latin typeface="Cambria Math" panose="02040503050406030204" pitchFamily="18" charset="0"/>
                        <a:ea typeface="Cambria Math" panose="02040503050406030204" pitchFamily="18" charset="0"/>
                      </a:rPr>
                      <m:t>𝜑</m:t>
                    </m:r>
                  </m:oMath>
                </a14:m>
                <a:r>
                  <a:rPr lang="el-GR" dirty="0"/>
                  <a:t>, </a:t>
                </a:r>
                <a:r>
                  <a:rPr lang="en-US" dirty="0"/>
                  <a:t>from its marginal posterior distribution, </a:t>
                </a:r>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ea typeface="Cambria Math" panose="02040503050406030204" pitchFamily="18" charset="0"/>
                          </a:rPr>
                          <m:t>𝜑</m:t>
                        </m:r>
                      </m:e>
                      <m:e>
                        <m:r>
                          <a:rPr lang="en-US" i="1">
                            <a:latin typeface="Cambria Math" panose="02040503050406030204" pitchFamily="18" charset="0"/>
                          </a:rPr>
                          <m:t>𝑦</m:t>
                        </m:r>
                      </m:e>
                    </m:d>
                  </m:oMath>
                </a14:m>
                <a:r>
                  <a:rPr lang="en-US" dirty="0"/>
                  <a:t>. </a:t>
                </a:r>
              </a:p>
              <a:p>
                <a:pPr marL="742950" indent="-742950">
                  <a:buFont typeface="+mj-lt"/>
                  <a:buAutoNum type="arabicPeriod"/>
                </a:pPr>
                <a:r>
                  <a:rPr lang="en-US" dirty="0"/>
                  <a:t>Draw the parameter vector </a:t>
                </a:r>
                <a14:m>
                  <m:oMath xmlns:m="http://schemas.openxmlformats.org/officeDocument/2006/math">
                    <m:r>
                      <a:rPr lang="en-US" i="1">
                        <a:latin typeface="Cambria Math" panose="02040503050406030204" pitchFamily="18" charset="0"/>
                        <a:ea typeface="Cambria Math" panose="02040503050406030204" pitchFamily="18" charset="0"/>
                      </a:rPr>
                      <m:t>𝜃</m:t>
                    </m:r>
                  </m:oMath>
                </a14:m>
                <a:r>
                  <a:rPr lang="el-GR" dirty="0"/>
                  <a:t> </a:t>
                </a:r>
                <a:r>
                  <a:rPr lang="en-US" dirty="0"/>
                  <a:t>from its conditional posterior distribution, </a:t>
                </a:r>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ea typeface="Cambria Math" panose="02040503050406030204" pitchFamily="18" charset="0"/>
                          </a:rPr>
                          <m:t>𝜃</m:t>
                        </m:r>
                      </m:e>
                      <m:e>
                        <m:r>
                          <a:rPr lang="en-US" i="1">
                            <a:latin typeface="Cambria Math" panose="02040503050406030204" pitchFamily="18" charset="0"/>
                            <a:ea typeface="Cambria Math" panose="02040503050406030204" pitchFamily="18" charset="0"/>
                          </a:rPr>
                          <m:t>𝜑</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𝑦</m:t>
                        </m:r>
                      </m:e>
                    </m:d>
                  </m:oMath>
                </a14:m>
                <a:r>
                  <a:rPr lang="en-US" dirty="0"/>
                  <a:t>, given the drawn value of </a:t>
                </a:r>
                <a14:m>
                  <m:oMath xmlns:m="http://schemas.openxmlformats.org/officeDocument/2006/math">
                    <m:r>
                      <a:rPr lang="en-US" b="0" i="1" smtClean="0">
                        <a:latin typeface="Cambria Math" panose="02040503050406030204" pitchFamily="18" charset="0"/>
                        <a:ea typeface="Cambria Math" panose="02040503050406030204" pitchFamily="18" charset="0"/>
                      </a:rPr>
                      <m:t>𝜑</m:t>
                    </m:r>
                  </m:oMath>
                </a14:m>
                <a:r>
                  <a:rPr lang="en-US" dirty="0"/>
                  <a:t>.</a:t>
                </a:r>
              </a:p>
              <a:p>
                <a:pPr marL="742950" indent="-742950">
                  <a:buFont typeface="+mj-lt"/>
                  <a:buAutoNum type="arabicPeriod"/>
                </a:pPr>
                <a:r>
                  <a:rPr lang="en-US" dirty="0"/>
                  <a:t>If desired, draw predictive values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𝑦</m:t>
                        </m:r>
                      </m:e>
                    </m:acc>
                  </m:oMath>
                </a14:m>
                <a:r>
                  <a:rPr lang="en-US" dirty="0"/>
                  <a:t> from the posterior predictive distribution given the drawn </a:t>
                </a:r>
                <a14:m>
                  <m:oMath xmlns:m="http://schemas.openxmlformats.org/officeDocument/2006/math">
                    <m:r>
                      <a:rPr lang="en-US" i="1">
                        <a:latin typeface="Cambria Math" panose="02040503050406030204" pitchFamily="18" charset="0"/>
                        <a:ea typeface="Cambria Math" panose="02040503050406030204" pitchFamily="18" charset="0"/>
                      </a:rPr>
                      <m:t>𝜃</m:t>
                    </m:r>
                  </m:oMath>
                </a14:m>
                <a:r>
                  <a:rPr lang="el-GR" dirty="0"/>
                  <a:t>. </a:t>
                </a:r>
                <a:endParaRPr lang="en-US" dirty="0"/>
              </a:p>
            </p:txBody>
          </p:sp>
        </mc:Choice>
        <mc:Fallback xmlns="">
          <p:sp>
            <p:nvSpPr>
              <p:cNvPr id="3" name="Content Placeholder 2">
                <a:extLst>
                  <a:ext uri="{FF2B5EF4-FFF2-40B4-BE49-F238E27FC236}">
                    <a16:creationId xmlns:a16="http://schemas.microsoft.com/office/drawing/2014/main" id="{8DADFE64-2EBD-6FF6-2896-A222EBD5E6F5}"/>
                  </a:ext>
                </a:extLst>
              </p:cNvPr>
              <p:cNvSpPr>
                <a:spLocks noGrp="1" noRot="1" noChangeAspect="1" noMove="1" noResize="1" noEditPoints="1" noAdjustHandles="1" noChangeArrowheads="1" noChangeShapeType="1" noTextEdit="1"/>
              </p:cNvSpPr>
              <p:nvPr>
                <p:ph idx="1"/>
              </p:nvPr>
            </p:nvSpPr>
            <p:spPr>
              <a:blipFill>
                <a:blip r:embed="rId3"/>
                <a:stretch>
                  <a:fillRect l="-1183" t="-1657" r="-631"/>
                </a:stretch>
              </a:blipFill>
            </p:spPr>
            <p:txBody>
              <a:bodyPr/>
              <a:lstStyle/>
              <a:p>
                <a:r>
                  <a:rPr lang="en-US">
                    <a:noFill/>
                  </a:rPr>
                  <a:t> </a:t>
                </a:r>
              </a:p>
            </p:txBody>
          </p:sp>
        </mc:Fallback>
      </mc:AlternateContent>
    </p:spTree>
    <p:extLst>
      <p:ext uri="{BB962C8B-B14F-4D97-AF65-F5344CB8AC3E}">
        <p14:creationId xmlns:p14="http://schemas.microsoft.com/office/powerpoint/2010/main" val="1636441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Breeze">
  <a:themeElements>
    <a:clrScheme name="Custom 3">
      <a:dk1>
        <a:sysClr val="windowText" lastClr="000000"/>
      </a:dk1>
      <a:lt1>
        <a:srgbClr val="C40724"/>
      </a:lt1>
      <a:dk2>
        <a:srgbClr val="000000"/>
      </a:dk2>
      <a:lt2>
        <a:srgbClr val="F8F8F8"/>
      </a:lt2>
      <a:accent1>
        <a:srgbClr val="BD061C"/>
      </a:accent1>
      <a:accent2>
        <a:srgbClr val="E98D0A"/>
      </a:accent2>
      <a:accent3>
        <a:srgbClr val="969696"/>
      </a:accent3>
      <a:accent4>
        <a:srgbClr val="808080"/>
      </a:accent4>
      <a:accent5>
        <a:srgbClr val="C40724"/>
      </a:accent5>
      <a:accent6>
        <a:srgbClr val="3F4F6C"/>
      </a:accent6>
      <a:hlink>
        <a:srgbClr val="5F5F5F"/>
      </a:hlink>
      <a:folHlink>
        <a:srgbClr val="919191"/>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Breeze">
      <a:fillStyleLst>
        <a:solidFill>
          <a:schemeClr val="phClr"/>
        </a:solidFill>
        <a:gradFill rotWithShape="1">
          <a:gsLst>
            <a:gs pos="31000">
              <a:schemeClr val="phClr">
                <a:tint val="100000"/>
                <a:shade val="100000"/>
                <a:satMod val="120000"/>
              </a:schemeClr>
            </a:gs>
            <a:gs pos="100000">
              <a:schemeClr val="phClr">
                <a:tint val="50000"/>
                <a:satMod val="150000"/>
              </a:schemeClr>
            </a:gs>
          </a:gsLst>
          <a:lin ang="5400000" scaled="1"/>
        </a:gradFill>
        <a:gradFill rotWithShape="1">
          <a:gsLst>
            <a:gs pos="0">
              <a:schemeClr val="phClr">
                <a:shade val="100000"/>
                <a:satMod val="120000"/>
              </a:schemeClr>
            </a:gs>
            <a:gs pos="69000">
              <a:schemeClr val="phClr">
                <a:tint val="80000"/>
                <a:shade val="100000"/>
                <a:satMod val="150000"/>
              </a:schemeClr>
            </a:gs>
            <a:gs pos="100000">
              <a:schemeClr val="phClr">
                <a:tint val="50000"/>
                <a:shade val="100000"/>
                <a:satMod val="150000"/>
              </a:schemeClr>
            </a:gs>
          </a:gsLst>
          <a:path path="circle">
            <a:fillToRect l="100000" t="100000" r="100000" b="100000"/>
          </a:path>
        </a:gradFill>
      </a:fillStyleLst>
      <a:lnStyleLst>
        <a:ln w="12700" cap="flat" cmpd="sng" algn="ctr">
          <a:solidFill>
            <a:schemeClr val="phClr">
              <a:shade val="95000"/>
              <a:satMod val="105000"/>
            </a:schemeClr>
          </a:solidFill>
          <a:prstDash val="solid"/>
        </a:ln>
        <a:ln w="25400" cap="flat" cmpd="dbl" algn="ctr">
          <a:solidFill>
            <a:schemeClr val="phClr"/>
          </a:solidFill>
          <a:prstDash val="solid"/>
        </a:ln>
        <a:ln w="31750" cap="flat" cmpd="dbl" algn="ctr">
          <a:solidFill>
            <a:schemeClr val="phClr"/>
          </a:solidFill>
          <a:prstDash val="solid"/>
        </a:ln>
      </a:lnStyleLst>
      <a:effectStyleLst>
        <a:effectStyle>
          <a:effectLst/>
        </a:effectStyle>
        <a:effectStyle>
          <a:effectLst>
            <a:outerShdw blurRad="63500" dist="25400" dir="5400000" sx="101000" sy="101000" rotWithShape="0">
              <a:srgbClr val="000000">
                <a:alpha val="40000"/>
              </a:srgbClr>
            </a:outerShdw>
          </a:effectLst>
        </a:effectStyle>
        <a:effectStyle>
          <a:effectLst>
            <a:innerShdw blurRad="127000" dist="25400" dir="13500000">
              <a:srgbClr val="C0C0C0">
                <a:alpha val="75000"/>
              </a:srgbClr>
            </a:innerShdw>
            <a:outerShdw blurRad="88900" dist="25400" dir="5400000" sx="102000" sy="102000" algn="ctr" rotWithShape="0">
              <a:srgbClr val="C0C0C0">
                <a:alpha val="40000"/>
              </a:srgbClr>
            </a:outerShdw>
          </a:effectLst>
          <a:scene3d>
            <a:camera prst="perspectiveLeft" fov="300000"/>
            <a:lightRig rig="soft" dir="l">
              <a:rot lat="0" lon="0" rev="4200000"/>
            </a:lightRig>
          </a:scene3d>
          <a:sp3d extrusionH="38100" prstMaterial="powder">
            <a:bevelT w="50800" h="88900" prst="convex"/>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blipFill rotWithShape="1">
          <a:blip xmlns:r="http://schemas.openxmlformats.org/officeDocument/2006/relationships" r:embed="rId1">
            <a:duotone>
              <a:schemeClr val="phClr">
                <a:shade val="40000"/>
                <a:satMod val="400000"/>
              </a:schemeClr>
              <a:schemeClr val="phClr">
                <a:tint val="10000"/>
                <a:satMod val="200000"/>
              </a:schemeClr>
            </a:duotone>
          </a:blip>
          <a:stretch/>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LTECH_Template_2019 (1)  -  Compatibility Mode" id="{96DF2388-B785-2045-9157-84F6A1D402CB}" vid="{FA40E05E-1420-CD4F-AB4E-3CD2BC76CDD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5e41b080-9453-459c-bb93-b19be7335f42" xsi:nil="true"/>
    <Comments xmlns="5e41b080-9453-459c-bb93-b19be7335f42" xsi:nil="true"/>
    <Due_x0020_Date xmlns="5e41b080-9453-459c-bb93-b19be7335f42" xsi:nil="true"/>
    <lcf76f155ced4ddcb4097134ff3c332f xmlns="5e41b080-9453-459c-bb93-b19be7335f42">
      <Terms xmlns="http://schemas.microsoft.com/office/infopath/2007/PartnerControls"/>
    </lcf76f155ced4ddcb4097134ff3c332f>
    <TaxCatchAll xmlns="4e58ebf2-e4df-4cd3-9186-1e42b3ede124"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F3EF55019BAB0549B2C20BFAAB8A2896" ma:contentTypeVersion="17" ma:contentTypeDescription="Create a new document." ma:contentTypeScope="" ma:versionID="76077723e4e34c3b5aeef4b04efa78bf">
  <xsd:schema xmlns:xsd="http://www.w3.org/2001/XMLSchema" xmlns:xs="http://www.w3.org/2001/XMLSchema" xmlns:p="http://schemas.microsoft.com/office/2006/metadata/properties" xmlns:ns2="5e41b080-9453-459c-bb93-b19be7335f42" xmlns:ns3="4e58ebf2-e4df-4cd3-9186-1e42b3ede124" targetNamespace="http://schemas.microsoft.com/office/2006/metadata/properties" ma:root="true" ma:fieldsID="19e363e40d36e188a1c3db48bbcaf99f" ns2:_="" ns3:_="">
    <xsd:import namespace="5e41b080-9453-459c-bb93-b19be7335f42"/>
    <xsd:import namespace="4e58ebf2-e4df-4cd3-9186-1e42b3ede124"/>
    <xsd:element name="properties">
      <xsd:complexType>
        <xsd:sequence>
          <xsd:element name="documentManagement">
            <xsd:complexType>
              <xsd:all>
                <xsd:element ref="ns2:Due_x0020_Date" minOccurs="0"/>
                <xsd:element ref="ns2:Status" minOccurs="0"/>
                <xsd:element ref="ns2:Comments" minOccurs="0"/>
                <xsd:element ref="ns2:MediaServiceMetadata" minOccurs="0"/>
                <xsd:element ref="ns2:MediaServiceFastMetadata" minOccurs="0"/>
                <xsd:element ref="ns3:SharedWithUsers" minOccurs="0"/>
                <xsd:element ref="ns3:SharedWithDetails" minOccurs="0"/>
                <xsd:element ref="ns2:MediaServiceDateTaken" minOccurs="0"/>
                <xsd:element ref="ns2:MediaServiceObjectDetectorVersions" minOccurs="0"/>
                <xsd:element ref="ns2:MediaLengthInSeconds"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e41b080-9453-459c-bb93-b19be7335f42" elementFormDefault="qualified">
    <xsd:import namespace="http://schemas.microsoft.com/office/2006/documentManagement/types"/>
    <xsd:import namespace="http://schemas.microsoft.com/office/infopath/2007/PartnerControls"/>
    <xsd:element name="Due_x0020_Date" ma:index="8" nillable="true" ma:displayName="Due Date" ma:format="DateOnly" ma:indexed="true" ma:internalName="Due_x0020_Date">
      <xsd:simpleType>
        <xsd:restriction base="dms:DateTime"/>
      </xsd:simpleType>
    </xsd:element>
    <xsd:element name="Status" ma:index="9" nillable="true" ma:displayName="Status" ma:format="Dropdown" ma:indexed="true" ma:internalName="Status">
      <xsd:simpleType>
        <xsd:restriction base="dms:Choice">
          <xsd:enumeration value="For Partner Review"/>
          <xsd:enumeration value="For Collegis Review"/>
          <xsd:enumeration value="Approved by Partner"/>
        </xsd:restriction>
      </xsd:simpleType>
    </xsd:element>
    <xsd:element name="Comments" ma:index="10" nillable="true" ma:displayName="Comments" ma:internalName="Comments">
      <xsd:simpleType>
        <xsd:restriction base="dms:Note">
          <xsd:maxLength value="255"/>
        </xsd:restriction>
      </xsd:simpleType>
    </xsd:element>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DateTaken" ma:index="15" nillable="true" ma:displayName="MediaServiceDateTaken" ma:hidden="true" ma:indexed="true" ma:internalName="MediaServiceDateTaken" ma:readOnly="true">
      <xsd:simpleType>
        <xsd:restriction base="dms:Text"/>
      </xsd:simpleType>
    </xsd:element>
    <xsd:element name="MediaServiceObjectDetectorVersions" ma:index="16" nillable="true" ma:displayName="MediaServiceObjectDetectorVersions" ma:hidden="true" ma:indexed="true" ma:internalName="MediaServiceObjectDetectorVersions"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element name="lcf76f155ced4ddcb4097134ff3c332f" ma:index="19" nillable="true" ma:taxonomy="true" ma:internalName="lcf76f155ced4ddcb4097134ff3c332f" ma:taxonomyFieldName="MediaServiceImageTags" ma:displayName="Image Tags" ma:readOnly="false" ma:fieldId="{5cf76f15-5ced-4ddc-b409-7134ff3c332f}" ma:taxonomyMulti="true" ma:sspId="11040b95-0fdc-46ce-be91-73dc895452db" ma:termSetId="09814cd3-568e-fe90-9814-8d621ff8fb84" ma:anchorId="fba54fb3-c3e1-fe81-a776-ca4b69148c4d" ma:open="true" ma:isKeyword="false">
      <xsd:complexType>
        <xsd:sequence>
          <xsd:element ref="pc:Terms" minOccurs="0" maxOccurs="1"/>
        </xsd:sequence>
      </xsd:complexType>
    </xsd:element>
    <xsd:element name="MediaServiceOCR" ma:index="21" nillable="true" ma:displayName="Extracted Text" ma:internalName="MediaServiceOCR" ma:readOnly="true">
      <xsd:simpleType>
        <xsd:restriction base="dms:Note">
          <xsd:maxLength value="255"/>
        </xsd:restriction>
      </xsd:simpleType>
    </xsd:element>
    <xsd:element name="MediaServiceGenerationTime" ma:index="22" nillable="true" ma:displayName="MediaServiceGenerationTime" ma:hidden="true" ma:internalName="MediaServiceGenerationTime" ma:readOnly="true">
      <xsd:simpleType>
        <xsd:restriction base="dms:Text"/>
      </xsd:simpleType>
    </xsd:element>
    <xsd:element name="MediaServiceEventHashCode" ma:index="23" nillable="true" ma:displayName="MediaServiceEventHashCode" ma:hidden="true" ma:internalName="MediaServiceEventHashCode" ma:readOnly="true">
      <xsd:simpleType>
        <xsd:restriction base="dms:Text"/>
      </xsd:simpleType>
    </xsd:element>
    <xsd:element name="MediaServiceSearchProperties" ma:index="24"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4e58ebf2-e4df-4cd3-9186-1e42b3ede124"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0" nillable="true" ma:displayName="Taxonomy Catch All Column" ma:hidden="true" ma:list="{ef5f3a8b-878a-4d06-a8de-79a1d9f1fffd}" ma:internalName="TaxCatchAll" ma:showField="CatchAllData" ma:web="4e58ebf2-e4df-4cd3-9186-1e42b3ede124">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C6A4EEA-2556-441D-B20B-0657893061DE}">
  <ds:schemaRefs>
    <ds:schemaRef ds:uri="http://schemas.microsoft.com/office/2006/metadata/properties"/>
    <ds:schemaRef ds:uri="http://schemas.microsoft.com/office/infopath/2007/PartnerControls"/>
    <ds:schemaRef ds:uri="5e41b080-9453-459c-bb93-b19be7335f42"/>
    <ds:schemaRef ds:uri="4e58ebf2-e4df-4cd3-9186-1e42b3ede124"/>
  </ds:schemaRefs>
</ds:datastoreItem>
</file>

<file path=customXml/itemProps2.xml><?xml version="1.0" encoding="utf-8"?>
<ds:datastoreItem xmlns:ds="http://schemas.openxmlformats.org/officeDocument/2006/customXml" ds:itemID="{BFA838ED-C12F-4A42-8E88-98BAC73D2147}">
  <ds:schemaRefs>
    <ds:schemaRef ds:uri="http://schemas.microsoft.com/sharepoint/v3/contenttype/forms"/>
  </ds:schemaRefs>
</ds:datastoreItem>
</file>

<file path=customXml/itemProps3.xml><?xml version="1.0" encoding="utf-8"?>
<ds:datastoreItem xmlns:ds="http://schemas.openxmlformats.org/officeDocument/2006/customXml" ds:itemID="{F9C5DF77-6776-438D-90D1-8CE29EFD8FC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e41b080-9453-459c-bb93-b19be7335f42"/>
    <ds:schemaRef ds:uri="4e58ebf2-e4df-4cd3-9186-1e42b3ede12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12305</TotalTime>
  <Words>4383</Words>
  <Application>Microsoft Office PowerPoint</Application>
  <PresentationFormat>Custom</PresentationFormat>
  <Paragraphs>346</Paragraphs>
  <Slides>33</Slides>
  <Notes>33</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33</vt:i4>
      </vt:variant>
    </vt:vector>
  </HeadingPairs>
  <TitlesOfParts>
    <vt:vector size="43" baseType="lpstr">
      <vt:lpstr>.SF NS</vt:lpstr>
      <vt:lpstr>CMMI10</vt:lpstr>
      <vt:lpstr>CMMI7</vt:lpstr>
      <vt:lpstr>CMR10</vt:lpstr>
      <vt:lpstr>CMSY10</vt:lpstr>
      <vt:lpstr>Aptos</vt:lpstr>
      <vt:lpstr>Arial</vt:lpstr>
      <vt:lpstr>Cambria Math</vt:lpstr>
      <vt:lpstr>Wingdings 2</vt:lpstr>
      <vt:lpstr>Breeze</vt:lpstr>
      <vt:lpstr>Bayesian Inference</vt:lpstr>
      <vt:lpstr>Hierarchical Models</vt:lpstr>
      <vt:lpstr>Objectives</vt:lpstr>
      <vt:lpstr>Topics to Review</vt:lpstr>
      <vt:lpstr>Conjugacy Offers Simplification</vt:lpstr>
      <vt:lpstr>Analytic Derivation for Conjugacy</vt:lpstr>
      <vt:lpstr>Third Step</vt:lpstr>
      <vt:lpstr>Third Step</vt:lpstr>
      <vt:lpstr>Drawing Simulations from the Posterior</vt:lpstr>
      <vt:lpstr>Rat Tumor Example</vt:lpstr>
      <vt:lpstr>Marginal Posterior of Rat Tumor Example</vt:lpstr>
      <vt:lpstr>Choosing Hyperprior Distribution</vt:lpstr>
      <vt:lpstr>Marginal Posterior and Inference</vt:lpstr>
      <vt:lpstr>Rat Tumor Plots</vt:lpstr>
      <vt:lpstr>Rat Tumor Results</vt:lpstr>
      <vt:lpstr>Normal Model with Exchangeable Parameters</vt:lpstr>
      <vt:lpstr>Normal Model with Exchangeable Parameters</vt:lpstr>
      <vt:lpstr>Estimating Exchangeable Parameters from a Normal Model</vt:lpstr>
      <vt:lpstr>Estimating Exchangeable Parameters from a Normal Model</vt:lpstr>
      <vt:lpstr>Estimating if τ^2 is Zero</vt:lpstr>
      <vt:lpstr>Posterior Estimates Compromise</vt:lpstr>
      <vt:lpstr>The Hierarchical Model</vt:lpstr>
      <vt:lpstr>Hyperprior</vt:lpstr>
      <vt:lpstr>Joint Posterior of the Normal-Normal Model</vt:lpstr>
      <vt:lpstr>Conditional Posterior of Group Means</vt:lpstr>
      <vt:lpstr>Marginal Posterior </vt:lpstr>
      <vt:lpstr>Marginal Distributions of the Group Means</vt:lpstr>
      <vt:lpstr>Full Marginal Posterior Density</vt:lpstr>
      <vt:lpstr>Posterior Distribution of τ^2</vt:lpstr>
      <vt:lpstr>Posterior Distribution of τ^2</vt:lpstr>
      <vt:lpstr>Picking a Prior Distribution of τ^2</vt:lpstr>
      <vt:lpstr>Computation of Posterior Distribution of Model</vt:lpstr>
      <vt:lpstr>Posterior Predictive Distributions</vt:lpstr>
    </vt:vector>
  </TitlesOfParts>
  <Manager/>
  <Company>Illinois Institute of Technology</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Illinois Tech President's PowerPoint Presentation</dc:title>
  <dc:subject/>
  <dc:creator>Sandra Laporte</dc:creator>
  <cp:keywords/>
  <dc:description/>
  <cp:lastModifiedBy>Zehui Bai</cp:lastModifiedBy>
  <cp:revision>39</cp:revision>
  <dcterms:created xsi:type="dcterms:W3CDTF">2019-02-13T16:04:21Z</dcterms:created>
  <dcterms:modified xsi:type="dcterms:W3CDTF">2025-08-22T15:01:48Z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0x010100F3EF55019BAB0549B2C20BFAAB8A2896</vt:lpwstr>
  </property>
  <property fmtid="{D5CDD505-2E9C-101B-9397-08002B2CF9AE}" pid="3" name="MediaServiceImageTags">
    <vt:lpwstr/>
  </property>
  <property fmtid="{D5CDD505-2E9C-101B-9397-08002B2CF9AE}" pid="4" name="MSIP_Label_f2dee603-0001-4639-81f8-0608a53322f1_Enabled">
    <vt:lpwstr>true</vt:lpwstr>
  </property>
  <property fmtid="{D5CDD505-2E9C-101B-9397-08002B2CF9AE}" pid="5" name="MSIP_Label_f2dee603-0001-4639-81f8-0608a53322f1_SetDate">
    <vt:lpwstr>2024-06-24T03:34:40Z</vt:lpwstr>
  </property>
  <property fmtid="{D5CDD505-2E9C-101B-9397-08002B2CF9AE}" pid="6" name="MSIP_Label_f2dee603-0001-4639-81f8-0608a53322f1_Method">
    <vt:lpwstr>Standard</vt:lpwstr>
  </property>
  <property fmtid="{D5CDD505-2E9C-101B-9397-08002B2CF9AE}" pid="7" name="MSIP_Label_f2dee603-0001-4639-81f8-0608a53322f1_Name">
    <vt:lpwstr>defa4170-0d19-0005-0004-bc88714345d2</vt:lpwstr>
  </property>
  <property fmtid="{D5CDD505-2E9C-101B-9397-08002B2CF9AE}" pid="8" name="MSIP_Label_f2dee603-0001-4639-81f8-0608a53322f1_SiteId">
    <vt:lpwstr>b4478c05-3dd9-4e06-a7fb-5dcf72bd44ee</vt:lpwstr>
  </property>
  <property fmtid="{D5CDD505-2E9C-101B-9397-08002B2CF9AE}" pid="9" name="MSIP_Label_f2dee603-0001-4639-81f8-0608a53322f1_ActionId">
    <vt:lpwstr>a5a42784-79e3-4cb6-a6c1-d59028c560ef</vt:lpwstr>
  </property>
  <property fmtid="{D5CDD505-2E9C-101B-9397-08002B2CF9AE}" pid="10" name="MSIP_Label_f2dee603-0001-4639-81f8-0608a53322f1_ContentBits">
    <vt:lpwstr>0</vt:lpwstr>
  </property>
</Properties>
</file>